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78" r:id="rId5"/>
    <p:sldId id="1579" r:id="rId6"/>
    <p:sldId id="269" r:id="rId7"/>
    <p:sldId id="287" r:id="rId8"/>
    <p:sldId id="1587" r:id="rId9"/>
    <p:sldId id="289" r:id="rId10"/>
    <p:sldId id="306" r:id="rId11"/>
    <p:sldId id="279" r:id="rId12"/>
    <p:sldId id="293" r:id="rId13"/>
    <p:sldId id="294" r:id="rId14"/>
    <p:sldId id="295" r:id="rId15"/>
    <p:sldId id="296" r:id="rId16"/>
    <p:sldId id="298" r:id="rId17"/>
    <p:sldId id="299" r:id="rId18"/>
    <p:sldId id="301" r:id="rId19"/>
    <p:sldId id="290" r:id="rId20"/>
    <p:sldId id="292" r:id="rId21"/>
    <p:sldId id="302" r:id="rId22"/>
    <p:sldId id="291" r:id="rId23"/>
    <p:sldId id="305" r:id="rId24"/>
    <p:sldId id="304" r:id="rId25"/>
    <p:sldId id="1582" r:id="rId26"/>
    <p:sldId id="1583" r:id="rId27"/>
    <p:sldId id="1584" r:id="rId28"/>
    <p:sldId id="1585" r:id="rId29"/>
    <p:sldId id="1586" r:id="rId30"/>
    <p:sldId id="307" r:id="rId31"/>
    <p:sldId id="286" r:id="rId32"/>
    <p:sldId id="1581" r:id="rId33"/>
    <p:sldId id="308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A7E06-1479-FF9A-2A24-AFCBE2C95B3A}" v="485" dt="2024-03-26T09:40:40.412"/>
    <p1510:client id="{558C3282-409E-623F-3027-77383CC4277D}" v="244" dt="2024-03-26T07:00:30.574"/>
    <p1510:client id="{CE8DA983-6E85-91D4-FE09-2C775384D231}" v="58" dt="2024-03-26T06:33:52.789"/>
    <p1510:client id="{E5864FDC-F342-4D35-A460-684D44C763ED}" v="34" dt="2024-03-25T20:21:39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8"/>
    <p:restoredTop sz="97625"/>
  </p:normalViewPr>
  <p:slideViewPr>
    <p:cSldViewPr snapToGrid="0" snapToObjects="1">
      <p:cViewPr varScale="1">
        <p:scale>
          <a:sx n="86" d="100"/>
          <a:sy n="86" d="100"/>
        </p:scale>
        <p:origin x="3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Andries" userId="f0c5e74f-7a8b-459f-93e1-7ff474307080" providerId="ADAL" clId="{E5864FDC-F342-4D35-A460-684D44C763ED}"/>
    <pc:docChg chg="delSld">
      <pc:chgData name="Jesse Andries" userId="f0c5e74f-7a8b-459f-93e1-7ff474307080" providerId="ADAL" clId="{E5864FDC-F342-4D35-A460-684D44C763ED}" dt="2024-03-26T15:31:03.453" v="1" actId="47"/>
      <pc:docMkLst>
        <pc:docMk/>
      </pc:docMkLst>
      <pc:sldChg chg="del">
        <pc:chgData name="Jesse Andries" userId="f0c5e74f-7a8b-459f-93e1-7ff474307080" providerId="ADAL" clId="{E5864FDC-F342-4D35-A460-684D44C763ED}" dt="2024-03-26T15:30:44.903" v="0" actId="47"/>
        <pc:sldMkLst>
          <pc:docMk/>
          <pc:sldMk cId="3984033265" sldId="265"/>
        </pc:sldMkLst>
      </pc:sldChg>
      <pc:sldChg chg="del">
        <pc:chgData name="Jesse Andries" userId="f0c5e74f-7a8b-459f-93e1-7ff474307080" providerId="ADAL" clId="{E5864FDC-F342-4D35-A460-684D44C763ED}" dt="2024-03-26T15:30:44.903" v="0" actId="47"/>
        <pc:sldMkLst>
          <pc:docMk/>
          <pc:sldMk cId="1782598935" sldId="268"/>
        </pc:sldMkLst>
      </pc:sldChg>
      <pc:sldChg chg="del">
        <pc:chgData name="Jesse Andries" userId="f0c5e74f-7a8b-459f-93e1-7ff474307080" providerId="ADAL" clId="{E5864FDC-F342-4D35-A460-684D44C763ED}" dt="2024-03-26T15:30:44.903" v="0" actId="47"/>
        <pc:sldMkLst>
          <pc:docMk/>
          <pc:sldMk cId="2572695181" sldId="283"/>
        </pc:sldMkLst>
      </pc:sldChg>
      <pc:sldChg chg="del">
        <pc:chgData name="Jesse Andries" userId="f0c5e74f-7a8b-459f-93e1-7ff474307080" providerId="ADAL" clId="{E5864FDC-F342-4D35-A460-684D44C763ED}" dt="2024-03-26T15:30:44.903" v="0" actId="47"/>
        <pc:sldMkLst>
          <pc:docMk/>
          <pc:sldMk cId="4080819130" sldId="284"/>
        </pc:sldMkLst>
      </pc:sldChg>
      <pc:sldChg chg="del">
        <pc:chgData name="Jesse Andries" userId="f0c5e74f-7a8b-459f-93e1-7ff474307080" providerId="ADAL" clId="{E5864FDC-F342-4D35-A460-684D44C763ED}" dt="2024-03-26T15:30:44.903" v="0" actId="47"/>
        <pc:sldMkLst>
          <pc:docMk/>
          <pc:sldMk cId="2980781781" sldId="288"/>
        </pc:sldMkLst>
      </pc:sldChg>
      <pc:sldChg chg="del">
        <pc:chgData name="Jesse Andries" userId="f0c5e74f-7a8b-459f-93e1-7ff474307080" providerId="ADAL" clId="{E5864FDC-F342-4D35-A460-684D44C763ED}" dt="2024-03-26T15:31:03.453" v="1" actId="47"/>
        <pc:sldMkLst>
          <pc:docMk/>
          <pc:sldMk cId="4286130513" sldId="297"/>
        </pc:sldMkLst>
      </pc:sldChg>
      <pc:sldChg chg="del">
        <pc:chgData name="Jesse Andries" userId="f0c5e74f-7a8b-459f-93e1-7ff474307080" providerId="ADAL" clId="{E5864FDC-F342-4D35-A460-684D44C763ED}" dt="2024-03-26T15:31:03.453" v="1" actId="47"/>
        <pc:sldMkLst>
          <pc:docMk/>
          <pc:sldMk cId="1920019534" sldId="309"/>
        </pc:sldMkLst>
      </pc:sldChg>
      <pc:sldChg chg="del">
        <pc:chgData name="Jesse Andries" userId="f0c5e74f-7a8b-459f-93e1-7ff474307080" providerId="ADAL" clId="{E5864FDC-F342-4D35-A460-684D44C763ED}" dt="2024-03-26T15:30:44.903" v="0" actId="47"/>
        <pc:sldMkLst>
          <pc:docMk/>
          <pc:sldMk cId="1374098910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8380-8DB5-4867-BE15-9DDDC8F749A9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1C294-7D30-4672-82AA-D292BFF64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mo.int/viewer/57850/?offset=8#page=9&amp;viewer=picture&amp;o=bookmark&amp;n=0&amp;q=" TargetMode="External"/><Relationship Id="rId3" Type="http://schemas.openxmlformats.org/officeDocument/2006/relationships/hyperlink" Target="https://wmoomm.sharepoint.com/:b:/s/wmocpdb/EZTGPBpj9NtEhM55X59DA0kBtkN9PHkGgGC4rkDOK8xoXA?e=M8aX3B" TargetMode="External"/><Relationship Id="rId7" Type="http://schemas.openxmlformats.org/officeDocument/2006/relationships/hyperlink" Target="https://library.wmo.int/records/item/55696-guide-to-the-wmo-integrated-global-observing-syste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wmo.int/records/item/55063-manual-on-the-wmo-integrated-global-observing-system" TargetMode="External"/><Relationship Id="rId5" Type="http://schemas.openxmlformats.org/officeDocument/2006/relationships/hyperlink" Target="https://space.oscar.wmo.int/spacecapabilities" TargetMode="External"/><Relationship Id="rId10" Type="http://schemas.openxmlformats.org/officeDocument/2006/relationships/hyperlink" Target="https://www.itu.int/dms_pub/itu-r/opb/hdb/R-HDB-45-2017-PDF-E.pdf" TargetMode="External"/><Relationship Id="rId4" Type="http://schemas.openxmlformats.org/officeDocument/2006/relationships/hyperlink" Target="https://oscar.wmo.int/surface/" TargetMode="External"/><Relationship Id="rId9" Type="http://schemas.openxmlformats.org/officeDocument/2006/relationships/hyperlink" Target="https://community.wmo.int/en/governance/commission-membership/commission-observation-infrastructure-and-information-systems-infcom/standing-committee-earth-observing-systems-and-monitoring-networks-sc/expert-team-radio-frequency-coordination-et-rf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ndries@wmo.i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meetings.wmo.int/infcom-3/SitePages/Session%20Information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en/activity-areas/aviation/governance/et-et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osa.org/oosa/oosadoc/data/documents/2022/aac.105c.1l/aac.105c.1l.401_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sparhq.cnes.fr/scientific-structure/panels/panel-on-space-weather-psw/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www.spaceweather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en/meetings/international-space-weather-coordination-foru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records/item/51122-the-potential-role-of-wmo-in-space-weath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unity.wmo.int/en/governance/commission-membership/commission-observation-infrastructure-and-information-systems-infcom/standing-committee-data-processing-applied-earth-system-modelling-and-prediction-sc-esmp/expert-team-space-weather-et-sw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mo.int/viewer/56690/?offset=11#page=64&amp;viewer=picture&amp;o=bookmark&amp;n=0&amp;q=" TargetMode="External"/><Relationship Id="rId3" Type="http://schemas.openxmlformats.org/officeDocument/2006/relationships/hyperlink" Target="https://library.wmo.int/records/item/68578-wmo-strategic-plan-2024-2027" TargetMode="External"/><Relationship Id="rId7" Type="http://schemas.openxmlformats.org/officeDocument/2006/relationships/hyperlink" Target="https://library.wmo.int/viewer/57850/?offset=8#page=9&amp;viewer=picture&amp;o=bookmark&amp;n=0&amp;q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wmo.int/viewer/66258/?offset=2#page=1139&amp;viewer=picture&amp;o=bookmark&amp;n=0&amp;q=" TargetMode="External"/><Relationship Id="rId5" Type="http://schemas.openxmlformats.org/officeDocument/2006/relationships/hyperlink" Target="https://library.wmo.int/records/item/57028-vision-for-the-wmo-integrated-global-observing-system-in-2040?offset=2" TargetMode="External"/><Relationship Id="rId4" Type="http://schemas.openxmlformats.org/officeDocument/2006/relationships/hyperlink" Target="https://community.wmo.int/en/rolling-review-requirements-process-2023-version" TargetMode="Externa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71908" y="1577336"/>
            <a:ext cx="10048183" cy="8914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CH" sz="44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Four-year Plan for WMO Activities related to Space Weather 2024-2027</a:t>
            </a:r>
            <a:endParaRPr lang="en-US" sz="4400" b="1" kern="1000" spc="-1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2578890"/>
            <a:ext cx="10048183" cy="258532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 INFCOM-3 Information Session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(25 March - 5 April 2024)</a:t>
            </a:r>
          </a:p>
          <a:p>
            <a:pPr algn="ctr"/>
            <a:endParaRPr lang="en-CH" sz="2800" b="0" i="0" u="none" strike="noStrike" baseline="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en-CH" sz="2800" b="0" i="0" u="none" strike="noStrike" baseline="0" dirty="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irsti</a:t>
            </a:r>
            <a:r>
              <a:rPr lang="en-CH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Kauristie / Chair Expert Team on Space Weather</a:t>
            </a:r>
          </a:p>
          <a:p>
            <a:pPr algn="ctr"/>
            <a:r>
              <a:rPr lang="en-CH" sz="28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Jesse Andries / Scientific Officer Space Weather</a:t>
            </a:r>
            <a:endParaRPr lang="hr-HR" sz="2800" b="0" i="0" u="none" strike="noStrike" baseline="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H" sz="28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r>
              <a:rPr lang="hr-HR" sz="28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CH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arch</a:t>
            </a:r>
            <a:r>
              <a:rPr lang="hr-HR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H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lang="en-US" sz="2800" b="0" i="0" u="none" strike="noStrike" baseline="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83117-0CCA-B77F-1F49-759FB0DD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10</a:t>
            </a:fld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C0664E-602A-13B4-78C5-F23AA220F216}"/>
              </a:ext>
            </a:extLst>
          </p:cNvPr>
          <p:cNvGrpSpPr/>
          <p:nvPr/>
        </p:nvGrpSpPr>
        <p:grpSpPr>
          <a:xfrm>
            <a:off x="1524000" y="857250"/>
            <a:ext cx="9144000" cy="5143500"/>
            <a:chOff x="0" y="0"/>
            <a:chExt cx="9144000" cy="5143500"/>
          </a:xfrm>
        </p:grpSpPr>
        <p:pic>
          <p:nvPicPr>
            <p:cNvPr id="1026" name="Picture 2" descr="Spacecraft monitoring the Sun">
              <a:extLst>
                <a:ext uri="{FF2B5EF4-FFF2-40B4-BE49-F238E27FC236}">
                  <a16:creationId xmlns:a16="http://schemas.microsoft.com/office/drawing/2014/main" id="{23F72D0C-1363-BAFB-4168-4DE26879F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6ED7B2CB-8647-75D2-1C85-8D40984C725A}"/>
                </a:ext>
              </a:extLst>
            </p:cNvPr>
            <p:cNvSpPr/>
            <p:nvPr/>
          </p:nvSpPr>
          <p:spPr>
            <a:xfrm rot="1340702">
              <a:off x="2329314" y="679924"/>
              <a:ext cx="2387065" cy="1135107"/>
            </a:xfrm>
            <a:prstGeom prst="rightArrow">
              <a:avLst/>
            </a:prstGeom>
            <a:solidFill>
              <a:srgbClr val="BB07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/>
                <a:t>Charged</a:t>
              </a:r>
              <a:r>
                <a:rPr lang="fi-FI" sz="1200" dirty="0"/>
                <a:t> </a:t>
              </a:r>
              <a:r>
                <a:rPr lang="fi-FI" sz="1200" dirty="0" err="1"/>
                <a:t>particles</a:t>
              </a:r>
              <a:r>
                <a:rPr lang="fi-FI" sz="1200" dirty="0"/>
                <a:t> (</a:t>
              </a:r>
              <a:r>
                <a:rPr lang="fi-FI" sz="1200" dirty="0" err="1"/>
                <a:t>protons</a:t>
              </a:r>
              <a:r>
                <a:rPr lang="fi-FI" sz="1200" dirty="0"/>
                <a:t>) </a:t>
              </a:r>
              <a:r>
                <a:rPr lang="fi-FI" sz="1200" dirty="0" err="1"/>
                <a:t>with</a:t>
              </a:r>
              <a:r>
                <a:rPr lang="fi-FI" sz="1200" dirty="0"/>
                <a:t> </a:t>
              </a:r>
              <a:r>
                <a:rPr lang="fi-FI" sz="1200" dirty="0" err="1"/>
                <a:t>high</a:t>
              </a:r>
              <a:r>
                <a:rPr lang="fi-FI" sz="1200" dirty="0"/>
                <a:t> </a:t>
              </a:r>
              <a:r>
                <a:rPr lang="fi-FI" sz="1200" dirty="0" err="1"/>
                <a:t>energies</a:t>
              </a:r>
              <a:r>
                <a:rPr lang="fi-FI" sz="1200" dirty="0"/>
                <a:t> 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71E3F41-BA79-E03C-0E12-489A74C2D482}"/>
                </a:ext>
              </a:extLst>
            </p:cNvPr>
            <p:cNvSpPr/>
            <p:nvPr/>
          </p:nvSpPr>
          <p:spPr>
            <a:xfrm rot="2710588">
              <a:off x="1367489" y="2437878"/>
              <a:ext cx="2387065" cy="1135107"/>
            </a:xfrm>
            <a:prstGeom prst="rightArrow">
              <a:avLst/>
            </a:prstGeom>
            <a:solidFill>
              <a:srgbClr val="BB07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/>
                <a:t>Bursts</a:t>
              </a:r>
              <a:r>
                <a:rPr lang="fi-FI" sz="1200" dirty="0"/>
                <a:t> of X-</a:t>
              </a:r>
              <a:r>
                <a:rPr lang="fi-FI" sz="1200" dirty="0" err="1"/>
                <a:t>rays</a:t>
              </a:r>
              <a:r>
                <a:rPr lang="fi-FI" sz="1200" dirty="0"/>
                <a:t>, EUV and </a:t>
              </a:r>
              <a:r>
                <a:rPr lang="fi-FI" sz="1200" dirty="0" err="1"/>
                <a:t>radiowaves</a:t>
              </a:r>
              <a:endParaRPr lang="fi-FI" sz="1200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6482D1A7-196A-A1DC-A85F-B46E5CE50758}"/>
                </a:ext>
              </a:extLst>
            </p:cNvPr>
            <p:cNvSpPr/>
            <p:nvPr/>
          </p:nvSpPr>
          <p:spPr>
            <a:xfrm rot="1912633">
              <a:off x="2065216" y="1658623"/>
              <a:ext cx="2387065" cy="1135107"/>
            </a:xfrm>
            <a:prstGeom prst="rightArrow">
              <a:avLst/>
            </a:prstGeom>
            <a:solidFill>
              <a:srgbClr val="BB07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/>
                <a:t>Structures</a:t>
              </a:r>
              <a:r>
                <a:rPr lang="fi-FI" sz="1200" dirty="0"/>
                <a:t> in </a:t>
              </a:r>
              <a:r>
                <a:rPr lang="fi-FI" sz="1200" dirty="0" err="1"/>
                <a:t>the</a:t>
              </a:r>
              <a:r>
                <a:rPr lang="fi-FI" sz="1200" dirty="0"/>
                <a:t> </a:t>
              </a:r>
              <a:r>
                <a:rPr lang="fi-FI" sz="1200" dirty="0" err="1"/>
                <a:t>solar</a:t>
              </a:r>
              <a:r>
                <a:rPr lang="fi-FI" sz="1200" dirty="0"/>
                <a:t> </a:t>
              </a:r>
              <a:r>
                <a:rPr lang="fi-FI" sz="1200" dirty="0" err="1"/>
                <a:t>wind</a:t>
              </a:r>
              <a:r>
                <a:rPr lang="fi-FI" sz="1200" dirty="0"/>
                <a:t> </a:t>
              </a:r>
              <a:r>
                <a:rPr lang="fi-FI" sz="1200" dirty="0" err="1"/>
                <a:t>that</a:t>
              </a:r>
              <a:r>
                <a:rPr lang="fi-FI" sz="1200" dirty="0"/>
                <a:t> ”</a:t>
              </a:r>
              <a:r>
                <a:rPr lang="fi-FI" sz="1200" dirty="0" err="1"/>
                <a:t>shake</a:t>
              </a:r>
              <a:r>
                <a:rPr lang="fi-FI" sz="1200" dirty="0"/>
                <a:t>” </a:t>
              </a:r>
              <a:r>
                <a:rPr lang="fi-FI" sz="1200" dirty="0" err="1"/>
                <a:t>the</a:t>
              </a:r>
              <a:r>
                <a:rPr lang="fi-FI" sz="1200" dirty="0"/>
                <a:t> </a:t>
              </a:r>
              <a:r>
                <a:rPr lang="fi-FI" sz="1200" dirty="0" err="1"/>
                <a:t>magnetosphere</a:t>
              </a:r>
              <a:endParaRPr lang="fi-FI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575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0C6022-0B9C-945F-857A-E0FE3B256FF1}"/>
              </a:ext>
            </a:extLst>
          </p:cNvPr>
          <p:cNvSpPr/>
          <p:nvPr/>
        </p:nvSpPr>
        <p:spPr>
          <a:xfrm>
            <a:off x="528320" y="154539"/>
            <a:ext cx="2336800" cy="8839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Active </a:t>
            </a:r>
            <a:r>
              <a:rPr lang="fi-FI" dirty="0" err="1">
                <a:solidFill>
                  <a:schemeClr val="tx1"/>
                </a:solidFill>
              </a:rPr>
              <a:t>region</a:t>
            </a:r>
            <a:r>
              <a:rPr lang="fi-FI" dirty="0">
                <a:solidFill>
                  <a:schemeClr val="tx1"/>
                </a:solidFill>
              </a:rPr>
              <a:t> in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Sun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A7B99B-5BE0-85D2-CF16-B817C7AC1595}"/>
              </a:ext>
            </a:extLst>
          </p:cNvPr>
          <p:cNvSpPr/>
          <p:nvPr/>
        </p:nvSpPr>
        <p:spPr>
          <a:xfrm>
            <a:off x="3484880" y="193040"/>
            <a:ext cx="1991360" cy="98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Propagation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Earth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72C017-8A48-6FB0-3349-4DD82E038BC7}"/>
              </a:ext>
            </a:extLst>
          </p:cNvPr>
          <p:cNvSpPr/>
          <p:nvPr/>
        </p:nvSpPr>
        <p:spPr>
          <a:xfrm>
            <a:off x="6471216" y="154539"/>
            <a:ext cx="1991360" cy="9855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Physical</a:t>
            </a:r>
            <a:r>
              <a:rPr lang="fi-FI" dirty="0"/>
              <a:t> </a:t>
            </a:r>
            <a:r>
              <a:rPr lang="fi-FI" dirty="0" err="1"/>
              <a:t>processes</a:t>
            </a:r>
            <a:r>
              <a:rPr lang="fi-FI" dirty="0"/>
              <a:t> in </a:t>
            </a:r>
            <a:r>
              <a:rPr lang="fi-FI" dirty="0" err="1"/>
              <a:t>geospace</a:t>
            </a:r>
            <a:endParaRPr lang="fi-FI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06C940-DB85-A9A9-B220-E131A82DE0AE}"/>
              </a:ext>
            </a:extLst>
          </p:cNvPr>
          <p:cNvSpPr/>
          <p:nvPr/>
        </p:nvSpPr>
        <p:spPr>
          <a:xfrm>
            <a:off x="9672320" y="116038"/>
            <a:ext cx="1991360" cy="985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Impacts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endParaRPr lang="fi-FI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B0FF85-F8B6-B111-2202-59895E8AE075}"/>
              </a:ext>
            </a:extLst>
          </p:cNvPr>
          <p:cNvSpPr/>
          <p:nvPr/>
        </p:nvSpPr>
        <p:spPr>
          <a:xfrm>
            <a:off x="528320" y="1922678"/>
            <a:ext cx="2232660" cy="447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Solar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eruption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70DCC6-DEE8-3425-4AD5-84457885B21C}"/>
              </a:ext>
            </a:extLst>
          </p:cNvPr>
          <p:cNvSpPr/>
          <p:nvPr/>
        </p:nvSpPr>
        <p:spPr>
          <a:xfrm>
            <a:off x="517392" y="3705193"/>
            <a:ext cx="2336800" cy="5486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Coronal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Mass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Ejection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8476EF-6970-46E5-00A3-9DB1E74660C3}"/>
              </a:ext>
            </a:extLst>
          </p:cNvPr>
          <p:cNvSpPr/>
          <p:nvPr/>
        </p:nvSpPr>
        <p:spPr>
          <a:xfrm>
            <a:off x="528320" y="5481055"/>
            <a:ext cx="2336800" cy="3962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Coronal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hole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BB1BF8-825F-2CEF-DC56-59413F36E25E}"/>
              </a:ext>
            </a:extLst>
          </p:cNvPr>
          <p:cNvSpPr/>
          <p:nvPr/>
        </p:nvSpPr>
        <p:spPr>
          <a:xfrm>
            <a:off x="3484880" y="1290320"/>
            <a:ext cx="1991360" cy="91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>
                <a:solidFill>
                  <a:schemeClr val="tx1"/>
                </a:solidFill>
              </a:rPr>
              <a:t>X-</a:t>
            </a:r>
            <a:r>
              <a:rPr lang="fi-FI" sz="1200" b="1" dirty="0" err="1">
                <a:solidFill>
                  <a:schemeClr val="tx1"/>
                </a:solidFill>
              </a:rPr>
              <a:t>rays</a:t>
            </a:r>
            <a:r>
              <a:rPr lang="fi-FI" sz="1200" b="1" dirty="0">
                <a:solidFill>
                  <a:schemeClr val="tx1"/>
                </a:solidFill>
              </a:rPr>
              <a:t>, EUV, Radio </a:t>
            </a:r>
            <a:r>
              <a:rPr lang="fi-FI" sz="1200" b="1" dirty="0" err="1">
                <a:solidFill>
                  <a:schemeClr val="tx1"/>
                </a:solidFill>
              </a:rPr>
              <a:t>waves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Propagation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time</a:t>
            </a:r>
            <a:r>
              <a:rPr lang="fi-FI" sz="1200" dirty="0">
                <a:solidFill>
                  <a:schemeClr val="tx1"/>
                </a:solidFill>
              </a:rPr>
              <a:t>: 8 min</a:t>
            </a:r>
          </a:p>
          <a:p>
            <a:r>
              <a:rPr lang="fi-FI" sz="1200" dirty="0" err="1">
                <a:solidFill>
                  <a:schemeClr val="tx1"/>
                </a:solidFill>
              </a:rPr>
              <a:t>Duration</a:t>
            </a:r>
            <a:r>
              <a:rPr lang="fi-FI" sz="1200" dirty="0">
                <a:solidFill>
                  <a:schemeClr val="tx1"/>
                </a:solidFill>
              </a:rPr>
              <a:t>: 10 min - </a:t>
            </a:r>
            <a:r>
              <a:rPr lang="fi-FI" sz="1200" dirty="0" err="1">
                <a:solidFill>
                  <a:schemeClr val="tx1"/>
                </a:solidFill>
              </a:rPr>
              <a:t>hours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85C2E7-CB05-645E-E7B2-30D56A2DC993}"/>
              </a:ext>
            </a:extLst>
          </p:cNvPr>
          <p:cNvSpPr/>
          <p:nvPr/>
        </p:nvSpPr>
        <p:spPr>
          <a:xfrm>
            <a:off x="3484880" y="2331185"/>
            <a:ext cx="2107398" cy="817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 err="1">
                <a:solidFill>
                  <a:schemeClr val="tx1"/>
                </a:solidFill>
              </a:rPr>
              <a:t>Energetic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particles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Propagation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time</a:t>
            </a:r>
            <a:r>
              <a:rPr lang="fi-FI" sz="1200" dirty="0">
                <a:solidFill>
                  <a:schemeClr val="tx1"/>
                </a:solidFill>
              </a:rPr>
              <a:t>: </a:t>
            </a:r>
            <a:r>
              <a:rPr lang="fi-FI" sz="1200" dirty="0" err="1">
                <a:solidFill>
                  <a:schemeClr val="tx1"/>
                </a:solidFill>
              </a:rPr>
              <a:t>tens</a:t>
            </a:r>
            <a:r>
              <a:rPr lang="fi-FI" sz="1200" dirty="0">
                <a:solidFill>
                  <a:schemeClr val="tx1"/>
                </a:solidFill>
              </a:rPr>
              <a:t> of min</a:t>
            </a:r>
          </a:p>
          <a:p>
            <a:r>
              <a:rPr lang="fi-FI" sz="1200" dirty="0" err="1">
                <a:solidFill>
                  <a:schemeClr val="tx1"/>
                </a:solidFill>
              </a:rPr>
              <a:t>Duration</a:t>
            </a:r>
            <a:r>
              <a:rPr lang="fi-FI" sz="1200" dirty="0">
                <a:solidFill>
                  <a:schemeClr val="tx1"/>
                </a:solidFill>
              </a:rPr>
              <a:t>: </a:t>
            </a:r>
            <a:r>
              <a:rPr lang="fi-FI" sz="1200" dirty="0" err="1">
                <a:solidFill>
                  <a:schemeClr val="tx1"/>
                </a:solidFill>
              </a:rPr>
              <a:t>hours</a:t>
            </a:r>
            <a:endParaRPr lang="fi-FI" sz="1200" dirty="0">
              <a:solidFill>
                <a:schemeClr val="tx1"/>
              </a:solidFill>
            </a:endParaRPr>
          </a:p>
          <a:p>
            <a:pPr algn="ctr"/>
            <a:endParaRPr lang="fi-FI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4249A1-EA8C-6282-6024-5BE7910AFA7A}"/>
              </a:ext>
            </a:extLst>
          </p:cNvPr>
          <p:cNvSpPr/>
          <p:nvPr/>
        </p:nvSpPr>
        <p:spPr>
          <a:xfrm>
            <a:off x="3484880" y="3340502"/>
            <a:ext cx="2336800" cy="91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 err="1">
                <a:solidFill>
                  <a:schemeClr val="tx1"/>
                </a:solidFill>
              </a:rPr>
              <a:t>Energetic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particles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</a:p>
          <a:p>
            <a:r>
              <a:rPr lang="fi-FI" sz="1200" dirty="0" err="1">
                <a:solidFill>
                  <a:schemeClr val="tx1"/>
                </a:solidFill>
              </a:rPr>
              <a:t>Propagation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time</a:t>
            </a:r>
            <a:r>
              <a:rPr lang="fi-FI" sz="1200" dirty="0">
                <a:solidFill>
                  <a:schemeClr val="tx1"/>
                </a:solidFill>
              </a:rPr>
              <a:t>: </a:t>
            </a:r>
            <a:r>
              <a:rPr lang="fi-FI" sz="1200" dirty="0" err="1">
                <a:solidFill>
                  <a:schemeClr val="tx1"/>
                </a:solidFill>
              </a:rPr>
              <a:t>hours</a:t>
            </a:r>
            <a:r>
              <a:rPr lang="fi-FI" sz="1200" dirty="0">
                <a:solidFill>
                  <a:schemeClr val="tx1"/>
                </a:solidFill>
              </a:rPr>
              <a:t> – 4 </a:t>
            </a:r>
            <a:r>
              <a:rPr lang="fi-FI" sz="1200" dirty="0" err="1">
                <a:solidFill>
                  <a:schemeClr val="tx1"/>
                </a:solidFill>
              </a:rPr>
              <a:t>days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Duration</a:t>
            </a:r>
            <a:r>
              <a:rPr lang="fi-FI" sz="1200" dirty="0">
                <a:solidFill>
                  <a:schemeClr val="tx1"/>
                </a:solidFill>
              </a:rPr>
              <a:t>: 1-3 </a:t>
            </a:r>
            <a:r>
              <a:rPr lang="fi-FI" sz="1200" dirty="0" err="1">
                <a:solidFill>
                  <a:schemeClr val="tx1"/>
                </a:solidFill>
              </a:rPr>
              <a:t>days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D880E6-9B8B-4382-E325-F0ED68297B92}"/>
              </a:ext>
            </a:extLst>
          </p:cNvPr>
          <p:cNvSpPr/>
          <p:nvPr/>
        </p:nvSpPr>
        <p:spPr>
          <a:xfrm>
            <a:off x="3484880" y="4422540"/>
            <a:ext cx="1991360" cy="91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 err="1">
                <a:solidFill>
                  <a:schemeClr val="tx1"/>
                </a:solidFill>
              </a:rPr>
              <a:t>Magnetic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cloud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Propagation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time</a:t>
            </a:r>
            <a:r>
              <a:rPr lang="fi-FI" sz="1200" dirty="0">
                <a:solidFill>
                  <a:schemeClr val="tx1"/>
                </a:solidFill>
              </a:rPr>
              <a:t>: 1-4 </a:t>
            </a:r>
            <a:r>
              <a:rPr lang="fi-FI" sz="1200" dirty="0" err="1">
                <a:solidFill>
                  <a:schemeClr val="tx1"/>
                </a:solidFill>
              </a:rPr>
              <a:t>days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Duration</a:t>
            </a:r>
            <a:r>
              <a:rPr lang="fi-FI" sz="1200" dirty="0">
                <a:solidFill>
                  <a:schemeClr val="tx1"/>
                </a:solidFill>
              </a:rPr>
              <a:t> 1-2 </a:t>
            </a:r>
            <a:r>
              <a:rPr lang="fi-FI" sz="1200" dirty="0" err="1">
                <a:solidFill>
                  <a:schemeClr val="tx1"/>
                </a:solidFill>
              </a:rPr>
              <a:t>days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42C6B8-C80A-E745-9BD9-A3068CE20D12}"/>
              </a:ext>
            </a:extLst>
          </p:cNvPr>
          <p:cNvSpPr/>
          <p:nvPr/>
        </p:nvSpPr>
        <p:spPr>
          <a:xfrm>
            <a:off x="3484880" y="5527842"/>
            <a:ext cx="1991360" cy="91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 err="1">
                <a:solidFill>
                  <a:schemeClr val="tx1"/>
                </a:solidFill>
              </a:rPr>
              <a:t>High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speed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streams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b="1" dirty="0" err="1">
                <a:solidFill>
                  <a:schemeClr val="tx1"/>
                </a:solidFill>
              </a:rPr>
              <a:t>Coronal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Interaction</a:t>
            </a:r>
            <a:r>
              <a:rPr lang="fi-FI" sz="1200" b="1" dirty="0">
                <a:solidFill>
                  <a:schemeClr val="tx1"/>
                </a:solidFill>
              </a:rPr>
              <a:t> </a:t>
            </a:r>
            <a:r>
              <a:rPr lang="fi-FI" sz="1200" b="1" dirty="0" err="1">
                <a:solidFill>
                  <a:schemeClr val="tx1"/>
                </a:solidFill>
              </a:rPr>
              <a:t>regions</a:t>
            </a:r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Propagation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time</a:t>
            </a:r>
            <a:r>
              <a:rPr lang="fi-FI" sz="1200" dirty="0">
                <a:solidFill>
                  <a:schemeClr val="tx1"/>
                </a:solidFill>
              </a:rPr>
              <a:t>: 3-4 </a:t>
            </a:r>
            <a:r>
              <a:rPr lang="fi-FI" sz="1200" dirty="0" err="1">
                <a:solidFill>
                  <a:schemeClr val="tx1"/>
                </a:solidFill>
              </a:rPr>
              <a:t>days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 err="1">
                <a:solidFill>
                  <a:schemeClr val="tx1"/>
                </a:solidFill>
              </a:rPr>
              <a:t>Duration</a:t>
            </a:r>
            <a:r>
              <a:rPr lang="fi-FI" sz="1200" dirty="0">
                <a:solidFill>
                  <a:schemeClr val="tx1"/>
                </a:solidFill>
              </a:rPr>
              <a:t>: 1-4 </a:t>
            </a:r>
            <a:r>
              <a:rPr lang="fi-FI" sz="1200" dirty="0" err="1">
                <a:solidFill>
                  <a:schemeClr val="tx1"/>
                </a:solidFill>
              </a:rPr>
              <a:t>days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F0EB92-41DD-EC1B-3A86-64CEC165188D}"/>
              </a:ext>
            </a:extLst>
          </p:cNvPr>
          <p:cNvSpPr/>
          <p:nvPr/>
        </p:nvSpPr>
        <p:spPr>
          <a:xfrm>
            <a:off x="6225906" y="3042919"/>
            <a:ext cx="3106020" cy="6622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err="1"/>
              <a:t>Intensification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energetic</a:t>
            </a:r>
            <a:r>
              <a:rPr lang="fi-FI" sz="1200" dirty="0"/>
              <a:t> </a:t>
            </a:r>
            <a:r>
              <a:rPr lang="fi-FI" sz="1200" dirty="0" err="1"/>
              <a:t>particle</a:t>
            </a:r>
            <a:r>
              <a:rPr lang="fi-FI" sz="1200" dirty="0"/>
              <a:t> </a:t>
            </a:r>
            <a:r>
              <a:rPr lang="fi-FI" sz="1200" dirty="0" err="1"/>
              <a:t>fluxes</a:t>
            </a:r>
            <a:r>
              <a:rPr lang="fi-FI" sz="1200" dirty="0"/>
              <a:t>, </a:t>
            </a:r>
            <a:r>
              <a:rPr lang="fi-FI" sz="1200" dirty="0" err="1"/>
              <a:t>enhanced</a:t>
            </a:r>
            <a:r>
              <a:rPr lang="fi-FI" sz="1200" dirty="0"/>
              <a:t> </a:t>
            </a:r>
            <a:r>
              <a:rPr lang="fi-FI" sz="1200" dirty="0" err="1"/>
              <a:t>radiation</a:t>
            </a:r>
            <a:r>
              <a:rPr lang="fi-FI" sz="1200" dirty="0"/>
              <a:t> in </a:t>
            </a:r>
            <a:r>
              <a:rPr lang="fi-FI" sz="1200" dirty="0" err="1"/>
              <a:t>near</a:t>
            </a:r>
            <a:r>
              <a:rPr lang="fi-FI" sz="1200" dirty="0"/>
              <a:t>-Earth </a:t>
            </a:r>
            <a:r>
              <a:rPr lang="fi-FI" sz="1200" dirty="0" err="1"/>
              <a:t>space</a:t>
            </a:r>
            <a:r>
              <a:rPr lang="fi-FI" sz="1200" dirty="0"/>
              <a:t> and </a:t>
            </a:r>
            <a:r>
              <a:rPr lang="fi-FI" sz="1200" dirty="0" err="1"/>
              <a:t>polar</a:t>
            </a:r>
            <a:r>
              <a:rPr lang="fi-FI" sz="1200" dirty="0"/>
              <a:t> </a:t>
            </a:r>
            <a:r>
              <a:rPr lang="fi-FI" sz="1200" dirty="0" err="1"/>
              <a:t>cap</a:t>
            </a:r>
            <a:r>
              <a:rPr lang="fi-FI" sz="1200" dirty="0"/>
              <a:t> </a:t>
            </a:r>
            <a:r>
              <a:rPr lang="fi-FI" sz="1200" dirty="0" err="1"/>
              <a:t>upper</a:t>
            </a:r>
            <a:r>
              <a:rPr lang="fi-FI" sz="1200" dirty="0"/>
              <a:t> </a:t>
            </a:r>
            <a:r>
              <a:rPr lang="fi-FI" sz="1200" dirty="0" err="1"/>
              <a:t>atmosphere</a:t>
            </a:r>
            <a:endParaRPr lang="fi-FI" sz="1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A88B49-BB2D-617C-9EDE-E3AFAB6AF526}"/>
              </a:ext>
            </a:extLst>
          </p:cNvPr>
          <p:cNvSpPr/>
          <p:nvPr/>
        </p:nvSpPr>
        <p:spPr>
          <a:xfrm>
            <a:off x="6309559" y="1469188"/>
            <a:ext cx="2738188" cy="4534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err="1"/>
              <a:t>Ionospheric</a:t>
            </a:r>
            <a:r>
              <a:rPr lang="fi-FI" sz="1200" dirty="0"/>
              <a:t> </a:t>
            </a:r>
            <a:r>
              <a:rPr lang="fi-FI" sz="1200" dirty="0" err="1"/>
              <a:t>electron</a:t>
            </a:r>
            <a:r>
              <a:rPr lang="fi-FI" sz="1200" dirty="0"/>
              <a:t> </a:t>
            </a:r>
            <a:r>
              <a:rPr lang="fi-FI" sz="1200" dirty="0" err="1"/>
              <a:t>density</a:t>
            </a:r>
            <a:r>
              <a:rPr lang="fi-FI" sz="1200" dirty="0"/>
              <a:t> </a:t>
            </a:r>
            <a:r>
              <a:rPr lang="fi-FI" sz="1200" dirty="0" err="1"/>
              <a:t>variations</a:t>
            </a:r>
            <a:r>
              <a:rPr lang="fi-FI" sz="1200" dirty="0"/>
              <a:t> </a:t>
            </a:r>
            <a:r>
              <a:rPr lang="fi-FI" sz="1200" dirty="0" err="1"/>
              <a:t>mostly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dayside</a:t>
            </a:r>
            <a:endParaRPr lang="fi-FI" sz="1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11B0CF-E388-65E7-33A6-75DAD0023893}"/>
              </a:ext>
            </a:extLst>
          </p:cNvPr>
          <p:cNvSpPr/>
          <p:nvPr/>
        </p:nvSpPr>
        <p:spPr>
          <a:xfrm>
            <a:off x="6154082" y="4773195"/>
            <a:ext cx="3228040" cy="123123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err="1"/>
              <a:t>Geomagnetic</a:t>
            </a:r>
            <a:r>
              <a:rPr lang="fi-FI" sz="1200" dirty="0"/>
              <a:t> </a:t>
            </a:r>
            <a:r>
              <a:rPr lang="fi-FI" sz="1200" dirty="0" err="1"/>
              <a:t>storms</a:t>
            </a:r>
            <a:r>
              <a:rPr lang="fi-FI" sz="1200" dirty="0"/>
              <a:t> </a:t>
            </a:r>
            <a:r>
              <a:rPr lang="fi-FI" sz="1200" dirty="0" err="1"/>
              <a:t>causing</a:t>
            </a:r>
            <a:r>
              <a:rPr lang="fi-FI" sz="1200" dirty="0"/>
              <a:t> </a:t>
            </a:r>
            <a:r>
              <a:rPr lang="fi-FI" sz="1200" dirty="0" err="1"/>
              <a:t>topology</a:t>
            </a:r>
            <a:r>
              <a:rPr lang="fi-FI" sz="1200" dirty="0"/>
              <a:t> </a:t>
            </a:r>
            <a:r>
              <a:rPr lang="fi-FI" sz="1200" dirty="0" err="1"/>
              <a:t>changes</a:t>
            </a:r>
            <a:r>
              <a:rPr lang="fi-FI" sz="1200" dirty="0"/>
              <a:t> in </a:t>
            </a:r>
            <a:r>
              <a:rPr lang="fi-FI" sz="1200" dirty="0" err="1"/>
              <a:t>magnetosphere</a:t>
            </a:r>
            <a:r>
              <a:rPr lang="fi-FI" sz="1200" dirty="0"/>
              <a:t>, </a:t>
            </a:r>
            <a:r>
              <a:rPr lang="fi-FI" sz="1200" dirty="0" err="1"/>
              <a:t>enhanced</a:t>
            </a:r>
            <a:r>
              <a:rPr lang="fi-FI" sz="1200" dirty="0"/>
              <a:t> </a:t>
            </a:r>
            <a:r>
              <a:rPr lang="fi-FI" sz="1200" dirty="0" err="1"/>
              <a:t>ionospheric</a:t>
            </a:r>
            <a:r>
              <a:rPr lang="fi-FI" sz="1200" dirty="0"/>
              <a:t> </a:t>
            </a:r>
            <a:r>
              <a:rPr lang="fi-FI" sz="1200" dirty="0" err="1"/>
              <a:t>currents</a:t>
            </a:r>
            <a:r>
              <a:rPr lang="fi-FI" sz="1200" dirty="0"/>
              <a:t> and </a:t>
            </a:r>
            <a:r>
              <a:rPr lang="fi-FI" sz="1200" dirty="0" err="1"/>
              <a:t>particle</a:t>
            </a:r>
            <a:r>
              <a:rPr lang="fi-FI" sz="1200" dirty="0"/>
              <a:t> </a:t>
            </a:r>
            <a:r>
              <a:rPr lang="fi-FI" sz="1200" dirty="0" err="1"/>
              <a:t>precipitation</a:t>
            </a:r>
            <a:r>
              <a:rPr lang="fi-FI" sz="1200" dirty="0"/>
              <a:t> at </a:t>
            </a:r>
            <a:r>
              <a:rPr lang="fi-FI" sz="1200" dirty="0" err="1"/>
              <a:t>auroral</a:t>
            </a:r>
            <a:r>
              <a:rPr lang="fi-FI" sz="1200" dirty="0"/>
              <a:t> </a:t>
            </a:r>
            <a:r>
              <a:rPr lang="fi-FI" sz="1200" dirty="0" err="1"/>
              <a:t>oval</a:t>
            </a:r>
            <a:r>
              <a:rPr lang="fi-FI" sz="1200" dirty="0"/>
              <a:t> </a:t>
            </a:r>
            <a:r>
              <a:rPr lang="fi-FI" sz="1200" dirty="0" err="1"/>
              <a:t>latitudes</a:t>
            </a:r>
            <a:endParaRPr lang="fi-FI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C2C361-9016-6A1B-20AC-9E283F0F25DB}"/>
              </a:ext>
            </a:extLst>
          </p:cNvPr>
          <p:cNvSpPr/>
          <p:nvPr/>
        </p:nvSpPr>
        <p:spPr>
          <a:xfrm>
            <a:off x="9672320" y="1391385"/>
            <a:ext cx="1991360" cy="985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Disturbances</a:t>
            </a:r>
            <a:r>
              <a:rPr lang="fi-FI" sz="1200" dirty="0"/>
              <a:t> in GNSS, SATCOM, and in radar </a:t>
            </a:r>
            <a:r>
              <a:rPr lang="fi-FI" sz="1200" dirty="0" err="1"/>
              <a:t>operations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Problems</a:t>
            </a:r>
            <a:r>
              <a:rPr lang="fi-FI" sz="1200" dirty="0"/>
              <a:t> in HF </a:t>
            </a:r>
            <a:r>
              <a:rPr lang="fi-FI" sz="1200" dirty="0" err="1"/>
              <a:t>communication</a:t>
            </a:r>
            <a:endParaRPr lang="fi-FI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F62365-3488-FD6C-1EE9-B974ECC971B4}"/>
              </a:ext>
            </a:extLst>
          </p:cNvPr>
          <p:cNvSpPr/>
          <p:nvPr/>
        </p:nvSpPr>
        <p:spPr>
          <a:xfrm>
            <a:off x="9672320" y="2685850"/>
            <a:ext cx="1991360" cy="1486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Radiation</a:t>
            </a:r>
            <a:r>
              <a:rPr lang="fi-FI" sz="1200" dirty="0"/>
              <a:t> </a:t>
            </a:r>
            <a:r>
              <a:rPr lang="fi-FI" sz="1200" dirty="0" err="1"/>
              <a:t>hazards</a:t>
            </a:r>
            <a:r>
              <a:rPr lang="fi-FI" sz="1200" dirty="0"/>
              <a:t> for </a:t>
            </a:r>
            <a:r>
              <a:rPr lang="fi-FI" sz="1200" dirty="0" err="1"/>
              <a:t>astronauts</a:t>
            </a:r>
            <a:r>
              <a:rPr lang="fi-FI" sz="1200" dirty="0"/>
              <a:t>, </a:t>
            </a:r>
            <a:r>
              <a:rPr lang="fi-FI" sz="1200" dirty="0" err="1"/>
              <a:t>occasionally</a:t>
            </a:r>
            <a:r>
              <a:rPr lang="fi-FI" sz="1200" dirty="0"/>
              <a:t> </a:t>
            </a:r>
            <a:r>
              <a:rPr lang="fi-FI" sz="1200" dirty="0" err="1"/>
              <a:t>enhanced</a:t>
            </a:r>
            <a:r>
              <a:rPr lang="fi-FI" sz="1200" dirty="0"/>
              <a:t> </a:t>
            </a:r>
            <a:r>
              <a:rPr lang="fi-FI" sz="1200" dirty="0" err="1"/>
              <a:t>radiation</a:t>
            </a:r>
            <a:r>
              <a:rPr lang="fi-FI" sz="1200" dirty="0"/>
              <a:t> at </a:t>
            </a:r>
            <a:r>
              <a:rPr lang="fi-FI" sz="1200" dirty="0" err="1"/>
              <a:t>flight</a:t>
            </a:r>
            <a:r>
              <a:rPr lang="fi-FI" sz="1200" dirty="0"/>
              <a:t> </a:t>
            </a:r>
            <a:r>
              <a:rPr lang="fi-FI" sz="1200" dirty="0" err="1"/>
              <a:t>altitudes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Charging</a:t>
            </a:r>
            <a:r>
              <a:rPr lang="fi-FI" sz="1200" dirty="0"/>
              <a:t> </a:t>
            </a:r>
            <a:r>
              <a:rPr lang="fi-FI" sz="1200" dirty="0" err="1"/>
              <a:t>problems</a:t>
            </a:r>
            <a:r>
              <a:rPr lang="fi-FI" sz="1200" dirty="0"/>
              <a:t> in </a:t>
            </a:r>
            <a:r>
              <a:rPr lang="fi-FI" sz="1200" dirty="0" err="1"/>
              <a:t>satellites</a:t>
            </a:r>
            <a:r>
              <a:rPr lang="fi-FI" sz="1200" dirty="0"/>
              <a:t>, </a:t>
            </a:r>
            <a:r>
              <a:rPr lang="fi-FI" sz="1200" dirty="0" err="1"/>
              <a:t>ageing</a:t>
            </a:r>
            <a:r>
              <a:rPr lang="fi-FI" sz="1200" dirty="0"/>
              <a:t> of </a:t>
            </a:r>
            <a:r>
              <a:rPr lang="fi-FI" sz="1200" dirty="0" err="1"/>
              <a:t>solar</a:t>
            </a:r>
            <a:r>
              <a:rPr lang="fi-FI" sz="1200" dirty="0"/>
              <a:t> </a:t>
            </a:r>
            <a:r>
              <a:rPr lang="fi-FI" sz="1200" dirty="0" err="1"/>
              <a:t>panels</a:t>
            </a:r>
            <a:endParaRPr lang="fi-FI" sz="1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9D0D9F-ACA5-076E-BE27-C9B82FC6273E}"/>
              </a:ext>
            </a:extLst>
          </p:cNvPr>
          <p:cNvSpPr/>
          <p:nvPr/>
        </p:nvSpPr>
        <p:spPr>
          <a:xfrm>
            <a:off x="9672320" y="4356643"/>
            <a:ext cx="1991360" cy="19143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Geomagnetically</a:t>
            </a:r>
            <a:r>
              <a:rPr lang="fi-FI" sz="1200" dirty="0"/>
              <a:t> </a:t>
            </a:r>
            <a:r>
              <a:rPr lang="fi-FI" sz="1200" dirty="0" err="1"/>
              <a:t>induced</a:t>
            </a:r>
            <a:r>
              <a:rPr lang="fi-FI" sz="1200" dirty="0"/>
              <a:t> </a:t>
            </a:r>
            <a:r>
              <a:rPr lang="fi-FI" sz="1200" dirty="0" err="1"/>
              <a:t>currents</a:t>
            </a:r>
            <a:r>
              <a:rPr lang="fi-FI" sz="1200" dirty="0"/>
              <a:t> </a:t>
            </a:r>
            <a:r>
              <a:rPr lang="fi-FI" sz="1200" dirty="0" err="1"/>
              <a:t>causing</a:t>
            </a:r>
            <a:r>
              <a:rPr lang="fi-FI" sz="1200" dirty="0"/>
              <a:t> </a:t>
            </a:r>
            <a:r>
              <a:rPr lang="fi-FI" sz="1200" dirty="0" err="1"/>
              <a:t>problems</a:t>
            </a:r>
            <a:r>
              <a:rPr lang="fi-FI" sz="1200" dirty="0"/>
              <a:t> in </a:t>
            </a:r>
            <a:r>
              <a:rPr lang="fi-FI" sz="1200" dirty="0" err="1"/>
              <a:t>power</a:t>
            </a:r>
            <a:r>
              <a:rPr lang="fi-FI" sz="1200" dirty="0"/>
              <a:t> transmission </a:t>
            </a:r>
            <a:r>
              <a:rPr lang="fi-FI" sz="1200" dirty="0" err="1"/>
              <a:t>networks</a:t>
            </a: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Enhanced</a:t>
            </a:r>
            <a:r>
              <a:rPr lang="fi-FI" sz="1200" dirty="0"/>
              <a:t> </a:t>
            </a:r>
            <a:r>
              <a:rPr lang="fi-FI" sz="1200" dirty="0" err="1"/>
              <a:t>satellite</a:t>
            </a:r>
            <a:r>
              <a:rPr lang="fi-FI" sz="1200" dirty="0"/>
              <a:t> drag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Beautiful</a:t>
            </a:r>
            <a:r>
              <a:rPr lang="fi-FI" sz="1200" dirty="0"/>
              <a:t> </a:t>
            </a:r>
            <a:r>
              <a:rPr lang="fi-FI" sz="1200" dirty="0" err="1"/>
              <a:t>auroras</a:t>
            </a:r>
            <a:r>
              <a:rPr lang="fi-FI" sz="1200" dirty="0"/>
              <a:t> at </a:t>
            </a:r>
            <a:r>
              <a:rPr lang="fi-FI" sz="1200" dirty="0" err="1"/>
              <a:t>mid</a:t>
            </a:r>
            <a:r>
              <a:rPr lang="fi-FI" sz="1200" dirty="0"/>
              <a:t> and </a:t>
            </a:r>
            <a:r>
              <a:rPr lang="fi-FI" sz="1200" dirty="0" err="1"/>
              <a:t>low</a:t>
            </a:r>
            <a:r>
              <a:rPr lang="fi-FI" sz="1200" dirty="0"/>
              <a:t> </a:t>
            </a:r>
            <a:r>
              <a:rPr lang="fi-FI" sz="1200" dirty="0" err="1"/>
              <a:t>latitudes</a:t>
            </a:r>
            <a:endParaRPr lang="fi-FI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DAA27A-9027-6C30-999A-9E7EC86F42E8}"/>
              </a:ext>
            </a:extLst>
          </p:cNvPr>
          <p:cNvCxnSpPr>
            <a:stCxn id="6" idx="3"/>
            <a:endCxn id="6" idx="3"/>
          </p:cNvCxnSpPr>
          <p:nvPr/>
        </p:nvCxnSpPr>
        <p:spPr>
          <a:xfrm>
            <a:off x="2760980" y="214619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2F18A6-66C5-32B6-47EE-D266DB7EC58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760980" y="2005864"/>
            <a:ext cx="723900" cy="1403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4E627C-4DF7-1F10-6B07-8179BD33B1D5}"/>
              </a:ext>
            </a:extLst>
          </p:cNvPr>
          <p:cNvCxnSpPr>
            <a:cxnSpLocks/>
          </p:cNvCxnSpPr>
          <p:nvPr/>
        </p:nvCxnSpPr>
        <p:spPr>
          <a:xfrm>
            <a:off x="2760980" y="2136038"/>
            <a:ext cx="723900" cy="3419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857519-E9D0-057D-CBCD-FFD4B99ED3A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865120" y="3797168"/>
            <a:ext cx="619760" cy="1586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265E72-0E13-D825-C785-CF069A7D4602}"/>
              </a:ext>
            </a:extLst>
          </p:cNvPr>
          <p:cNvCxnSpPr>
            <a:cxnSpLocks/>
          </p:cNvCxnSpPr>
          <p:nvPr/>
        </p:nvCxnSpPr>
        <p:spPr>
          <a:xfrm>
            <a:off x="2854192" y="3977276"/>
            <a:ext cx="688656" cy="5167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29D2DB-2586-942B-4BCC-DA30AFA540CB}"/>
              </a:ext>
            </a:extLst>
          </p:cNvPr>
          <p:cNvCxnSpPr>
            <a:cxnSpLocks/>
          </p:cNvCxnSpPr>
          <p:nvPr/>
        </p:nvCxnSpPr>
        <p:spPr>
          <a:xfrm>
            <a:off x="2854475" y="5691138"/>
            <a:ext cx="6304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F9F236-D074-A79F-1B92-81731DD74BF4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485647" y="1695917"/>
            <a:ext cx="823912" cy="891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F5AE7B-5261-7D4B-019B-5626281083F6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592278" y="3098816"/>
            <a:ext cx="633628" cy="2752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C347CA5-A8CB-DDE0-3E09-4EE060294059}"/>
              </a:ext>
            </a:extLst>
          </p:cNvPr>
          <p:cNvCxnSpPr>
            <a:cxnSpLocks/>
          </p:cNvCxnSpPr>
          <p:nvPr/>
        </p:nvCxnSpPr>
        <p:spPr>
          <a:xfrm flipV="1">
            <a:off x="5821680" y="3566027"/>
            <a:ext cx="404226" cy="497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F2867A-E36A-1C83-7463-FD6DE2A53712}"/>
              </a:ext>
            </a:extLst>
          </p:cNvPr>
          <p:cNvCxnSpPr>
            <a:cxnSpLocks/>
          </p:cNvCxnSpPr>
          <p:nvPr/>
        </p:nvCxnSpPr>
        <p:spPr>
          <a:xfrm>
            <a:off x="5485647" y="5036353"/>
            <a:ext cx="679249" cy="3284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1234B14-A6F9-1A5D-830E-D7DD116C5198}"/>
              </a:ext>
            </a:extLst>
          </p:cNvPr>
          <p:cNvCxnSpPr>
            <a:cxnSpLocks/>
          </p:cNvCxnSpPr>
          <p:nvPr/>
        </p:nvCxnSpPr>
        <p:spPr>
          <a:xfrm flipV="1">
            <a:off x="5476240" y="5674444"/>
            <a:ext cx="749666" cy="166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F3FE19CF-CB5A-EAC5-6890-271CB6BB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60" y="2327930"/>
            <a:ext cx="1143160" cy="10288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1E65D2E-7D4A-D0A1-26A4-43B39DEC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60" y="4166422"/>
            <a:ext cx="1186398" cy="116944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2ABDCA9-44AA-6DF1-B9D8-2BAE6D930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19" y="5816201"/>
            <a:ext cx="1059800" cy="100872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2CD1E78-D697-4459-F22B-B0D4796D6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81" y="1808700"/>
            <a:ext cx="1030989" cy="10384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5071736-A266-3410-59B0-61481D9A6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088" y="3673512"/>
            <a:ext cx="1846982" cy="86577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0D85B02-9F02-19D7-7AD4-E1C2C3F42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495" y="5648856"/>
            <a:ext cx="1600575" cy="95589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1D5516C-99FE-4623-94D5-92633D922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1313" y="2005864"/>
            <a:ext cx="495369" cy="5811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F216187-2866-27A4-A33E-FC5299274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9120" y="3955846"/>
            <a:ext cx="1144954" cy="36430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6050136-46D5-D86C-FC81-5656DDB97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5328" y="6067315"/>
            <a:ext cx="905001" cy="79068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176531C-E428-9191-14E8-57BD2FA1A237}"/>
              </a:ext>
            </a:extLst>
          </p:cNvPr>
          <p:cNvSpPr txBox="1"/>
          <p:nvPr/>
        </p:nvSpPr>
        <p:spPr>
          <a:xfrm>
            <a:off x="2539442" y="6561954"/>
            <a:ext cx="571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 err="1"/>
              <a:t>Composed</a:t>
            </a:r>
            <a:r>
              <a:rPr lang="fi-FI" sz="1600" i="1" dirty="0"/>
              <a:t> </a:t>
            </a:r>
            <a:r>
              <a:rPr lang="fi-FI" sz="1600" i="1" dirty="0" err="1"/>
              <a:t>after</a:t>
            </a:r>
            <a:r>
              <a:rPr lang="fi-FI" sz="1600" i="1" dirty="0"/>
              <a:t> a </a:t>
            </a:r>
            <a:r>
              <a:rPr lang="fi-FI" sz="1600" i="1" dirty="0" err="1"/>
              <a:t>similar</a:t>
            </a:r>
            <a:r>
              <a:rPr lang="fi-FI" sz="1600" i="1" dirty="0"/>
              <a:t> </a:t>
            </a:r>
            <a:r>
              <a:rPr lang="fi-FI" sz="1600" i="1" dirty="0" err="1"/>
              <a:t>diagram</a:t>
            </a:r>
            <a:r>
              <a:rPr lang="fi-FI" sz="1600" i="1" dirty="0"/>
              <a:t> in </a:t>
            </a:r>
            <a:r>
              <a:rPr lang="fi-FI" sz="1600" i="1" dirty="0" err="1"/>
              <a:t>Finnish</a:t>
            </a:r>
            <a:r>
              <a:rPr lang="fi-FI" sz="1600" i="1" dirty="0"/>
              <a:t> </a:t>
            </a:r>
            <a:r>
              <a:rPr lang="fi-FI" sz="1600" i="1" dirty="0" err="1"/>
              <a:t>by</a:t>
            </a:r>
            <a:r>
              <a:rPr lang="fi-FI" sz="1600" i="1" dirty="0"/>
              <a:t> Tiera Laitinen (FMI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93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E9436-5DAA-CFD9-0583-5EE1B6B3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12</a:t>
            </a:fld>
            <a:endParaRPr lang="fi-FI"/>
          </a:p>
        </p:txBody>
      </p:sp>
      <p:pic>
        <p:nvPicPr>
          <p:cNvPr id="3074" name="Picture 2" descr="Space weather effects">
            <a:extLst>
              <a:ext uri="{FF2B5EF4-FFF2-40B4-BE49-F238E27FC236}">
                <a16:creationId xmlns:a16="http://schemas.microsoft.com/office/drawing/2014/main" id="{D5D70CC0-F896-D353-997D-5ED38EBE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49" y="319399"/>
            <a:ext cx="8627294" cy="61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6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3">
            <a:extLst>
              <a:ext uri="{FF2B5EF4-FFF2-40B4-BE49-F238E27FC236}">
                <a16:creationId xmlns:a16="http://schemas.microsoft.com/office/drawing/2014/main" id="{D3F47578-6EAC-FD68-FBEB-32F0503AA5FF}"/>
              </a:ext>
            </a:extLst>
          </p:cNvPr>
          <p:cNvSpPr/>
          <p:nvPr/>
        </p:nvSpPr>
        <p:spPr>
          <a:xfrm>
            <a:off x="508415" y="1377219"/>
            <a:ext cx="2695964" cy="4850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mid-term evaluation of the implementation of European space programme and EUSPA (Nov 2023): ”Economic impact is largest in the areas of </a:t>
            </a:r>
            <a:r>
              <a:rPr lang="fi-FI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power grid </a:t>
            </a:r>
            <a:r>
              <a:rPr lang="fi-FI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fi-FI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 </a:t>
            </a:r>
            <a:r>
              <a:rPr lang="fi-FI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operations”</a:t>
            </a:r>
            <a:endParaRPr lang="hr-HR" dirty="0">
              <a:solidFill>
                <a:srgbClr val="005BAA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ESA Cost-Benefit-Analysis from 2016: “Investing 1 € to space weather services comes back as benefit of 6 € for the society</a:t>
            </a:r>
            <a:r>
              <a:rPr lang="en-US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fi-FI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r>
              <a:rPr lang="en-US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9E458718-1F9B-4D01-EBDA-29D12DEE1547}"/>
              </a:ext>
            </a:extLst>
          </p:cNvPr>
          <p:cNvSpPr/>
          <p:nvPr/>
        </p:nvSpPr>
        <p:spPr>
          <a:xfrm>
            <a:off x="623918" y="380551"/>
            <a:ext cx="11025080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Estimates on the economic impact</a:t>
            </a:r>
            <a:r>
              <a:rPr lang="en-CH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</a:t>
            </a: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of SWx services</a:t>
            </a:r>
            <a:endParaRPr lang="en-US" sz="28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37CE1-CAD2-B06E-ADCF-E5122FBA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788" y="1377219"/>
            <a:ext cx="2277655" cy="24797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1B228-F4A9-F6DF-0677-7D445055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91" y="3864930"/>
            <a:ext cx="678617" cy="578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9321B-2B98-C23F-C837-F15081D5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85" y="1377219"/>
            <a:ext cx="5994213" cy="46485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6639B-7D0A-E34E-AC4C-E56BE1DB1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291" y="4516519"/>
            <a:ext cx="2486321" cy="9650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43C75-921C-FE58-6777-2AEC2ACD0615}"/>
              </a:ext>
            </a:extLst>
          </p:cNvPr>
          <p:cNvSpPr txBox="1"/>
          <p:nvPr/>
        </p:nvSpPr>
        <p:spPr>
          <a:xfrm>
            <a:off x="5223710" y="53029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2017</a:t>
            </a:r>
          </a:p>
        </p:txBody>
      </p:sp>
      <p:pic>
        <p:nvPicPr>
          <p:cNvPr id="1026" name="Picture 2" descr="Career Vacancies at at Abt Associates - EXPRESSTZ.COM">
            <a:extLst>
              <a:ext uri="{FF2B5EF4-FFF2-40B4-BE49-F238E27FC236}">
                <a16:creationId xmlns:a16="http://schemas.microsoft.com/office/drawing/2014/main" id="{38BCE22B-FCFA-BC23-340D-26B08339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32" y="5832109"/>
            <a:ext cx="826436" cy="7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ue circle with black text&#10;&#10;Description automatically generated">
            <a:extLst>
              <a:ext uri="{FF2B5EF4-FFF2-40B4-BE49-F238E27FC236}">
                <a16:creationId xmlns:a16="http://schemas.microsoft.com/office/drawing/2014/main" id="{6B7E1FE9-D7A8-94A9-589B-848425E91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158" y="5832109"/>
            <a:ext cx="780549" cy="780549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3E355C4F-2953-7659-426B-7FAF4CC0F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646" y="6296943"/>
            <a:ext cx="1133583" cy="4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9E458718-1F9B-4D01-EBDA-29D12DEE1547}"/>
              </a:ext>
            </a:extLst>
          </p:cNvPr>
          <p:cNvSpPr/>
          <p:nvPr/>
        </p:nvSpPr>
        <p:spPr>
          <a:xfrm>
            <a:off x="513407" y="159769"/>
            <a:ext cx="11025080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i-FI" sz="28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SWx</a:t>
            </a: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is </a:t>
            </a:r>
            <a:r>
              <a:rPr lang="fi-FI" sz="28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addressed</a:t>
            </a: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in </a:t>
            </a:r>
            <a:r>
              <a:rPr lang="fi-FI" sz="28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several</a:t>
            </a: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</a:t>
            </a:r>
            <a:r>
              <a:rPr lang="fi-FI" sz="28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national</a:t>
            </a: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</a:t>
            </a:r>
            <a:r>
              <a:rPr lang="fi-FI" sz="28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preparedness</a:t>
            </a:r>
            <a:r>
              <a:rPr lang="fi-FI" sz="28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</a:t>
            </a:r>
            <a:r>
              <a:rPr lang="fi-FI" sz="28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plans</a:t>
            </a:r>
            <a:endParaRPr lang="en-US" sz="28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10A2DC-74EE-8A6E-B52F-2BD294EA3B24}"/>
              </a:ext>
            </a:extLst>
          </p:cNvPr>
          <p:cNvGrpSpPr/>
          <p:nvPr/>
        </p:nvGrpSpPr>
        <p:grpSpPr>
          <a:xfrm>
            <a:off x="6184539" y="681221"/>
            <a:ext cx="2989313" cy="2435528"/>
            <a:chOff x="5501338" y="1212447"/>
            <a:chExt cx="2989313" cy="24355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ED2A11-FA7B-5343-1827-FB76A949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1338" y="1212447"/>
              <a:ext cx="2989313" cy="243552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12AFE9-F454-9B2F-235A-9E2ADF8D5F1E}"/>
                </a:ext>
              </a:extLst>
            </p:cNvPr>
            <p:cNvSpPr txBox="1"/>
            <p:nvPr/>
          </p:nvSpPr>
          <p:spPr>
            <a:xfrm>
              <a:off x="7517330" y="147266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2021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FD3F97-3505-37F8-E202-9E59AD3FD3FC}"/>
              </a:ext>
            </a:extLst>
          </p:cNvPr>
          <p:cNvGrpSpPr/>
          <p:nvPr/>
        </p:nvGrpSpPr>
        <p:grpSpPr>
          <a:xfrm>
            <a:off x="386359" y="1134745"/>
            <a:ext cx="2518473" cy="3525862"/>
            <a:chOff x="385105" y="969137"/>
            <a:chExt cx="2518473" cy="35258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C7893-0B12-3F11-B1F1-0D7672940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05" y="969137"/>
              <a:ext cx="2518473" cy="352586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45AE87-8C69-02E4-B09D-19B01220FCE5}"/>
                </a:ext>
              </a:extLst>
            </p:cNvPr>
            <p:cNvSpPr txBox="1"/>
            <p:nvPr/>
          </p:nvSpPr>
          <p:spPr>
            <a:xfrm>
              <a:off x="1898964" y="24788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2017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F3ED09-74A9-9607-9F23-69099056AB2E}"/>
              </a:ext>
            </a:extLst>
          </p:cNvPr>
          <p:cNvGrpSpPr/>
          <p:nvPr/>
        </p:nvGrpSpPr>
        <p:grpSpPr>
          <a:xfrm>
            <a:off x="3166979" y="1100056"/>
            <a:ext cx="2782756" cy="3595240"/>
            <a:chOff x="3243191" y="969137"/>
            <a:chExt cx="2782756" cy="3595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40FE09-5DAA-A7EB-F9CD-005B20571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3191" y="969137"/>
              <a:ext cx="2782756" cy="359524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AE0130-C3A2-7384-57E2-B856F9117829}"/>
                </a:ext>
              </a:extLst>
            </p:cNvPr>
            <p:cNvSpPr txBox="1"/>
            <p:nvPr/>
          </p:nvSpPr>
          <p:spPr>
            <a:xfrm>
              <a:off x="4919570" y="132828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chemeClr val="bg1">
                      <a:lumMod val="7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7825A3-3670-C08D-A3BA-711944F865AF}"/>
              </a:ext>
            </a:extLst>
          </p:cNvPr>
          <p:cNvGrpSpPr/>
          <p:nvPr/>
        </p:nvGrpSpPr>
        <p:grpSpPr>
          <a:xfrm>
            <a:off x="264346" y="5327951"/>
            <a:ext cx="6708714" cy="1304994"/>
            <a:chOff x="359016" y="4512636"/>
            <a:chExt cx="6708714" cy="130499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FE7709-5259-41E8-022C-D3489D22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016" y="4512636"/>
              <a:ext cx="6708714" cy="130499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07C44A-FB07-EBB6-CF15-F7A0F3B816FB}"/>
                </a:ext>
              </a:extLst>
            </p:cNvPr>
            <p:cNvSpPr txBox="1"/>
            <p:nvPr/>
          </p:nvSpPr>
          <p:spPr>
            <a:xfrm>
              <a:off x="6184539" y="517833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2018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AC0D40-899D-6969-9296-858F18B1E7CB}"/>
              </a:ext>
            </a:extLst>
          </p:cNvPr>
          <p:cNvGrpSpPr/>
          <p:nvPr/>
        </p:nvGrpSpPr>
        <p:grpSpPr>
          <a:xfrm>
            <a:off x="9670419" y="621801"/>
            <a:ext cx="2252075" cy="2554367"/>
            <a:chOff x="9505319" y="621801"/>
            <a:chExt cx="2252075" cy="25543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A20209-0D5E-9C3B-F103-70813A75F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05319" y="621801"/>
              <a:ext cx="2252075" cy="255436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9BFDB8-0624-9F48-F6ED-414648F7787E}"/>
                </a:ext>
              </a:extLst>
            </p:cNvPr>
            <p:cNvSpPr txBox="1"/>
            <p:nvPr/>
          </p:nvSpPr>
          <p:spPr>
            <a:xfrm>
              <a:off x="10885744" y="24884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2022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B42D74-DC66-B9FC-DC54-06A5241D926C}"/>
              </a:ext>
            </a:extLst>
          </p:cNvPr>
          <p:cNvGrpSpPr/>
          <p:nvPr/>
        </p:nvGrpSpPr>
        <p:grpSpPr>
          <a:xfrm>
            <a:off x="6096000" y="3255725"/>
            <a:ext cx="5831654" cy="1302816"/>
            <a:chOff x="6096000" y="3255725"/>
            <a:chExt cx="5831654" cy="13028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AAAF623-C6AD-B019-95AD-75ACA915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3255725"/>
              <a:ext cx="5831654" cy="130281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E5EB6B-0E34-D0A8-C67A-DE53F5336274}"/>
                </a:ext>
              </a:extLst>
            </p:cNvPr>
            <p:cNvSpPr txBox="1"/>
            <p:nvPr/>
          </p:nvSpPr>
          <p:spPr>
            <a:xfrm>
              <a:off x="10885743" y="331514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2022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E75CC8-B781-CD09-9916-2D03918A61D3}"/>
              </a:ext>
            </a:extLst>
          </p:cNvPr>
          <p:cNvGrpSpPr/>
          <p:nvPr/>
        </p:nvGrpSpPr>
        <p:grpSpPr>
          <a:xfrm>
            <a:off x="7130857" y="4697517"/>
            <a:ext cx="4796797" cy="1936994"/>
            <a:chOff x="7130857" y="4697517"/>
            <a:chExt cx="4796797" cy="19369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51BD20-8286-1A58-55CB-0E3448E33D47}"/>
                </a:ext>
              </a:extLst>
            </p:cNvPr>
            <p:cNvGrpSpPr/>
            <p:nvPr/>
          </p:nvGrpSpPr>
          <p:grpSpPr>
            <a:xfrm>
              <a:off x="7130857" y="4697517"/>
              <a:ext cx="4796797" cy="1936994"/>
              <a:chOff x="7130857" y="4697517"/>
              <a:chExt cx="4796797" cy="193699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62493AA-AC06-2A24-6B89-AB38A04E5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37342" y="4697667"/>
                <a:ext cx="2990312" cy="193684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8C27F7F-B3A2-9D7F-4CF8-2492C6E84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30857" y="4697517"/>
                <a:ext cx="1722417" cy="1936994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9094D0-9CDA-AA4A-FD95-40B9D0B23F83}"/>
                </a:ext>
              </a:extLst>
            </p:cNvPr>
            <p:cNvSpPr txBox="1"/>
            <p:nvPr/>
          </p:nvSpPr>
          <p:spPr>
            <a:xfrm>
              <a:off x="10885744" y="529087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2019</a:t>
              </a:r>
            </a:p>
          </p:txBody>
        </p:sp>
      </p:grpSp>
      <p:pic>
        <p:nvPicPr>
          <p:cNvPr id="4" name="Picture 3" descr="A flag with a cross in the middle with Great Britain in the background&#10;&#10;Description automatically generated">
            <a:extLst>
              <a:ext uri="{FF2B5EF4-FFF2-40B4-BE49-F238E27FC236}">
                <a16:creationId xmlns:a16="http://schemas.microsoft.com/office/drawing/2014/main" id="{ADBFB346-F9E4-D550-4322-B8D0CC76C3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0971" y="1714500"/>
            <a:ext cx="549090" cy="280148"/>
          </a:xfrm>
          <a:prstGeom prst="rect">
            <a:avLst/>
          </a:prstGeom>
        </p:spPr>
      </p:pic>
      <p:pic>
        <p:nvPicPr>
          <p:cNvPr id="6" name="Picture 5" descr="A flag with a blue circle and white dots in a green and yellow diamond&#10;&#10;Description automatically generated">
            <a:extLst>
              <a:ext uri="{FF2B5EF4-FFF2-40B4-BE49-F238E27FC236}">
                <a16:creationId xmlns:a16="http://schemas.microsoft.com/office/drawing/2014/main" id="{12BAA7F3-B6E4-78E4-AB3A-B249733C77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632" y="5878045"/>
            <a:ext cx="571500" cy="402292"/>
          </a:xfrm>
          <a:prstGeom prst="rect">
            <a:avLst/>
          </a:prstGeom>
        </p:spPr>
      </p:pic>
      <p:pic>
        <p:nvPicPr>
          <p:cNvPr id="7" name="Picture 6" descr="A flag with stars in the middle&#10;&#10;Description automatically generated">
            <a:extLst>
              <a:ext uri="{FF2B5EF4-FFF2-40B4-BE49-F238E27FC236}">
                <a16:creationId xmlns:a16="http://schemas.microsoft.com/office/drawing/2014/main" id="{51010E61-6DEA-C81C-1B8C-8446557116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9618" y="3316941"/>
            <a:ext cx="717178" cy="347383"/>
          </a:xfrm>
          <a:prstGeom prst="rect">
            <a:avLst/>
          </a:prstGeom>
        </p:spPr>
      </p:pic>
      <p:pic>
        <p:nvPicPr>
          <p:cNvPr id="9" name="Picture 8" descr="A red and blue flag&#10;&#10;Description automatically generated">
            <a:extLst>
              <a:ext uri="{FF2B5EF4-FFF2-40B4-BE49-F238E27FC236}">
                <a16:creationId xmlns:a16="http://schemas.microsoft.com/office/drawing/2014/main" id="{543B1E6E-BB08-3893-FAF4-304F710D7B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5372" y="4733365"/>
            <a:ext cx="478964" cy="327212"/>
          </a:xfrm>
          <a:prstGeom prst="rect">
            <a:avLst/>
          </a:prstGeom>
        </p:spPr>
      </p:pic>
      <p:pic>
        <p:nvPicPr>
          <p:cNvPr id="11" name="Picture 10" descr="A flag of the south africa&#10;&#10;Description automatically generated">
            <a:extLst>
              <a:ext uri="{FF2B5EF4-FFF2-40B4-BE49-F238E27FC236}">
                <a16:creationId xmlns:a16="http://schemas.microsoft.com/office/drawing/2014/main" id="{B7E9AB2D-81AC-7493-2F05-F017CC76A8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029" y="679824"/>
            <a:ext cx="481853" cy="321236"/>
          </a:xfrm>
          <a:prstGeom prst="rect">
            <a:avLst/>
          </a:prstGeom>
        </p:spPr>
      </p:pic>
      <p:pic>
        <p:nvPicPr>
          <p:cNvPr id="12" name="Picture 11" descr="A flag with stars and stripes&#10;&#10;Description automatically generated">
            <a:extLst>
              <a:ext uri="{FF2B5EF4-FFF2-40B4-BE49-F238E27FC236}">
                <a16:creationId xmlns:a16="http://schemas.microsoft.com/office/drawing/2014/main" id="{3D2253D5-FA75-58CA-8A63-ECB8E97EBE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1265" y="680719"/>
            <a:ext cx="649942" cy="319444"/>
          </a:xfrm>
          <a:prstGeom prst="rect">
            <a:avLst/>
          </a:prstGeom>
        </p:spPr>
      </p:pic>
      <p:pic>
        <p:nvPicPr>
          <p:cNvPr id="15" name="Picture 14" descr="A flag with a star&#10;&#10;Description automatically generated">
            <a:extLst>
              <a:ext uri="{FF2B5EF4-FFF2-40B4-BE49-F238E27FC236}">
                <a16:creationId xmlns:a16="http://schemas.microsoft.com/office/drawing/2014/main" id="{A0D65E1A-526D-9419-BD53-FE69619329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00179" y="1757923"/>
            <a:ext cx="502024" cy="3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5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Content of the Four Year Plan for WMO Activities related to Space Weather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366626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939122" y="719326"/>
            <a:ext cx="10313756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Activities across WMO Infrastructure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2" name="Picture 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90DFC34-6624-560C-D24E-3826AFFBD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15"/>
          <a:stretch/>
        </p:blipFill>
        <p:spPr>
          <a:xfrm>
            <a:off x="2145983" y="1497118"/>
            <a:ext cx="7900034" cy="47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501318"/>
            <a:ext cx="966653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WIGOS for Space Weather 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200628"/>
            <a:ext cx="10799679" cy="55985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Rolling Review of Requirements, Gap Analysis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 of Guidance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Integration into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OSCAR/Surface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OSCAR/Space</a:t>
            </a:r>
            <a:endParaRPr lang="en-GB" sz="240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Define attributes</a:t>
            </a: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 for essential Space Weather Observations, for inclusion in the 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Verdan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WIGOS Manual</a:t>
            </a: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WIGOS Guide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Identification of </a:t>
            </a:r>
            <a:r>
              <a:rPr lang="en-CH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Core</a:t>
            </a: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 data with respect to the 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Verdan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Unified data Policy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Cooperation with 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Verdan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ET-RFC</a:t>
            </a: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 on WRC-27 Agenda Item 1.17 (</a:t>
            </a:r>
            <a:r>
              <a:rPr lang="en-US" sz="2400" err="1">
                <a:solidFill>
                  <a:prstClr val="black"/>
                </a:solidFill>
                <a:latin typeface="Arial"/>
                <a:ea typeface="Verdana"/>
                <a:cs typeface="Arial"/>
              </a:rPr>
              <a:t>SWx</a:t>
            </a: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 freq. allocations)</a:t>
            </a:r>
            <a:r>
              <a:rPr lang="en-CH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 and </a:t>
            </a:r>
            <a:r>
              <a:rPr lang="en-CH" sz="2400" dirty="0">
                <a:solidFill>
                  <a:srgbClr val="0070C0"/>
                </a:solidFill>
                <a:latin typeface="Arial"/>
                <a:ea typeface="Verdana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ITU Handbook: Use of radio spectrum for Meteorology</a:t>
            </a:r>
            <a:endParaRPr lang="en-US" sz="2400">
              <a:solidFill>
                <a:srgbClr val="0070C0"/>
              </a:solidFill>
              <a:latin typeface="Arial"/>
              <a:ea typeface="Verdan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also depend on: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Review applicability and completeness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WIGOS metadata</a:t>
            </a:r>
            <a:endParaRPr lang="en-CH" sz="2400" b="0" i="0" u="none" strike="noStrike" kern="1200" cap="none" spc="0" normalizeH="0" baseline="0" noProof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Consideration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non-NMHS providers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and </a:t>
            </a:r>
            <a:r>
              <a:rPr lang="en-GB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existing networking and standardisation efforts by other </a:t>
            </a:r>
            <a:r>
              <a:rPr lang="en-GB" sz="2400" dirty="0">
                <a:solidFill>
                  <a:srgbClr val="005A9C"/>
                </a:solidFill>
                <a:latin typeface="Arial"/>
                <a:ea typeface="Verdana"/>
                <a:cs typeface="Arial"/>
              </a:rPr>
              <a:t>International Organisations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9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501318"/>
            <a:ext cx="966653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WIS and WIPPS for Space Weather 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200628"/>
            <a:ext cx="10724234" cy="63888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Encourage and guide existing space weather information providers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distribute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and products through the WIS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Investigate processing chains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develop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corresponding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approach to integrate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(parts of) the processing chain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into WIPPS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24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Define (review) </a:t>
            </a:r>
            <a:r>
              <a:rPr lang="en-CH" sz="2400" dirty="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dataformats</a:t>
            </a:r>
            <a:r>
              <a:rPr lang="en-CH" sz="24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H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distribution of Space Weather data over WIS and requirements for processing </a:t>
            </a:r>
            <a:r>
              <a:rPr lang="en-CH" sz="24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integration in WIS and WIPPS </a:t>
            </a:r>
            <a:r>
              <a:rPr lang="en-CH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Manuals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also depend on: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Review applicability and completeness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metadata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standards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Consideration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non-NMHS providers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existing networking and standardisation efforts by other </a:t>
            </a:r>
            <a:r>
              <a:rPr lang="en-GB" sz="24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Organisations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95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685519" y="678825"/>
            <a:ext cx="1082096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Activities beyond Infrastructure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2" name="Picture 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90DFC34-6624-560C-D24E-3826AFFB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58" y="1402495"/>
            <a:ext cx="5781884" cy="52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79414" y="1180947"/>
            <a:ext cx="671244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General remarks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1279414" y="2013543"/>
            <a:ext cx="10747994" cy="3989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Arial"/>
                <a:ea typeface="Verdana"/>
                <a:cs typeface="Arial"/>
              </a:rPr>
              <a:t>The session will be recorded, and the recordings will be available on the INFCOM-3 website.</a:t>
            </a:r>
            <a:endParaRPr lang="en-US" sz="2200"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H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Second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part of the session will be dedicated to your questions, please: </a:t>
            </a:r>
          </a:p>
          <a:p>
            <a:pPr>
              <a:lnSpc>
                <a:spcPct val="108000"/>
              </a:lnSpc>
            </a:pPr>
            <a:r>
              <a:rPr lang="en-US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-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raise your hand,  </a:t>
            </a:r>
          </a:p>
          <a:p>
            <a:pPr>
              <a:lnSpc>
                <a:spcPct val="108000"/>
              </a:lnSpc>
            </a:pPr>
            <a:r>
              <a:rPr lang="en-US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- use the chat, or</a:t>
            </a:r>
          </a:p>
          <a:p>
            <a:pPr>
              <a:lnSpc>
                <a:spcPct val="108000"/>
              </a:lnSpc>
            </a:pPr>
            <a:r>
              <a:rPr lang="en-US" sz="2200" b="1" i="0" u="none" strike="noStrike" baseline="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	- send an email (in any WMO language) to: </a:t>
            </a:r>
            <a:r>
              <a:rPr lang="en-CH" sz="2200" b="1" i="0" u="none" strike="noStrike" baseline="0" dirty="0">
                <a:solidFill>
                  <a:srgbClr val="005BAA"/>
                </a:solidFill>
                <a:latin typeface="Arial"/>
                <a:ea typeface="Verdana"/>
                <a:cs typeface="Arial"/>
                <a:hlinkClick r:id="rId3"/>
              </a:rPr>
              <a:t>jandries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/>
                <a:ea typeface="Verdana"/>
                <a:cs typeface="Arial"/>
                <a:hlinkClick r:id="rId3"/>
              </a:rPr>
              <a:t>@wmo.int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.</a:t>
            </a:r>
            <a:r>
              <a:rPr lang="en-US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 </a:t>
            </a:r>
            <a:endParaRPr lang="hr-HR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200" dirty="0">
                <a:latin typeface="Arial"/>
                <a:ea typeface="Verdana"/>
                <a:cs typeface="Arial"/>
              </a:rPr>
              <a:t>The working language is</a:t>
            </a:r>
            <a:r>
              <a:rPr lang="en-US" sz="22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English, </a:t>
            </a:r>
            <a:r>
              <a:rPr lang="en-US" sz="2200" dirty="0">
                <a:latin typeface="Arial"/>
                <a:ea typeface="Verdana"/>
                <a:cs typeface="Arial"/>
              </a:rPr>
              <a:t>but we may try to address</a:t>
            </a:r>
            <a:r>
              <a:rPr lang="en-CH" sz="2200" dirty="0">
                <a:latin typeface="Arial"/>
                <a:ea typeface="Verdana"/>
                <a:cs typeface="Arial"/>
              </a:rPr>
              <a:t> questions</a:t>
            </a:r>
            <a:r>
              <a:rPr lang="en-US" sz="2200" dirty="0">
                <a:latin typeface="Arial"/>
                <a:ea typeface="Verdana"/>
                <a:cs typeface="Arial"/>
              </a:rPr>
              <a:t> in </a:t>
            </a:r>
            <a:r>
              <a:rPr lang="en-US" sz="22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French.</a:t>
            </a:r>
            <a:endParaRPr lang="en-US" sz="2200" i="0" u="none" strike="noStrike" baseline="0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sz="2200" dirty="0">
                <a:latin typeface="Arial"/>
                <a:ea typeface="Verdana"/>
                <a:cs typeface="Arial"/>
              </a:rPr>
              <a:t>INFCOM-3 documents:</a:t>
            </a:r>
            <a:r>
              <a:rPr lang="en-US" sz="22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hr-HR" sz="2400" dirty="0">
                <a:hlinkClick r:id="rId4"/>
              </a:rPr>
              <a:t>INFCOM-3 - Session Information (wmo.int)</a:t>
            </a:r>
            <a:endParaRPr lang="hr-HR" sz="22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2000" b="1" i="0" u="none" strike="noStrike" baseline="0" dirty="0">
              <a:solidFill>
                <a:srgbClr val="00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BCC92-57F3-4995-2180-7E7E76F45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454" y="3455589"/>
            <a:ext cx="6403002" cy="5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501318"/>
            <a:ext cx="966653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Space Weather Services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200628"/>
            <a:ext cx="10724234" cy="52907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Continue developing the </a:t>
            </a:r>
            <a:r>
              <a:rPr kumimoji="0" lang="en-CH" sz="2400" b="0" i="0" u="none" strike="noStrike" kern="12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competency,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training and capacity building framework</a:t>
            </a:r>
            <a:r>
              <a:rPr kumimoji="0" lang="en-CH" sz="2400" b="0" i="0" u="none" strike="noStrike" kern="12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for space weather at various qualification levels and for various target audiences</a:t>
            </a:r>
            <a:r>
              <a: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, in collaboration with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3"/>
              </a:rPr>
              <a:t>ET-ETC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Continue improving the availability of relevant space weather information to all WMO Members as an integral part of </a:t>
            </a:r>
            <a:r>
              <a:rPr lang="en-US" sz="2400" b="1" dirty="0">
                <a:solidFill>
                  <a:srgbClr val="005A9C"/>
                </a:solidFill>
                <a:latin typeface="Arial"/>
                <a:ea typeface="Verdana"/>
                <a:cs typeface="Arial"/>
              </a:rPr>
              <a:t>capacity building</a:t>
            </a:r>
            <a:endParaRPr lang="en-CH" sz="2400" b="1" dirty="0">
              <a:solidFill>
                <a:srgbClr val="005A9C"/>
              </a:solidFill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 guidance for governments concerning their space weather </a:t>
            </a:r>
            <a:r>
              <a:rPr lang="en-US" sz="24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risk assessments</a:t>
            </a:r>
            <a:endParaRPr lang="en-CH" sz="2400" b="1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24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Aviation</a:t>
            </a:r>
            <a:r>
              <a:rPr lang="en-CH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a service area where active collaboration between </a:t>
            </a:r>
            <a:r>
              <a:rPr lang="en-CH" sz="24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ICAO and WMO </a:t>
            </a:r>
            <a:r>
              <a:rPr lang="en-CH" sz="24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ongoing. ICAO designated 4 global Space Weather Centres in 2018 and their services continue to be in development.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44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Collaboration with other International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16365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694717"/>
            <a:ext cx="966653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UN/COPUOS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560292"/>
            <a:ext cx="10724234" cy="46029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United Nations Committee for the Peaceful Uses of Outer Space</a:t>
            </a:r>
            <a:endParaRPr lang="hr-HR" sz="24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Expert Group on Space Weather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conducting a number of surveys to all Member States and with all relevant International Organisations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presented its final report at the Scientific and Technical Subcommittee 59th session in 2022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towards improved international coordination for space weather services</a:t>
            </a:r>
            <a:r>
              <a:rPr lang="en-CH" sz="24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A/AC.105/C.1/L.401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with 5 recommendations.</a:t>
            </a: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37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303850"/>
            <a:ext cx="9666532" cy="8914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0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Recommendation 1: </a:t>
            </a:r>
            <a:br>
              <a:rPr lang="en-CH" sz="4000" b="1" kern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CH" sz="40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UNCOPUOS Letter 1 July 2022</a:t>
            </a:r>
            <a:endParaRPr lang="en-US" sz="4000" b="1" kern="1000" dirty="0">
              <a:solidFill>
                <a:srgbClr val="005BAA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457200" y="1091680"/>
            <a:ext cx="11643360" cy="58911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Space Environment Service (ISES)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World Meteorological Organisation (WMO)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Committee on Space Research (COSPAR)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requesting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PAR, ISES &amp; WMO </a:t>
            </a: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lead efforts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improve the global coordination of space weather activities </a:t>
            </a: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consultation and collaboration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other relevant actors and international organizations, including COPUOS.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that </a:t>
            </a: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 States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are also members of, or are represented at, COSPAR, ISES or WMO </a:t>
            </a: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engage with those organizations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encourage a response to COPUOS outlining the efforts they will undertake towards the goal of establishing a potential path forward to improve global coordination and collaboration. </a:t>
            </a:r>
            <a:r>
              <a:rPr lang="hr-HR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52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885394" y="459146"/>
            <a:ext cx="966653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ISES and COSPAR collaboration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560292"/>
            <a:ext cx="10724234" cy="92865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2" name="Google Shape;105;p3">
            <a:extLst>
              <a:ext uri="{FF2B5EF4-FFF2-40B4-BE49-F238E27FC236}">
                <a16:creationId xmlns:a16="http://schemas.microsoft.com/office/drawing/2014/main" id="{1563C116-EE2A-D697-0463-3BC5EE2111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224" y="2243883"/>
            <a:ext cx="4511850" cy="30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9">
            <a:extLst>
              <a:ext uri="{FF2B5EF4-FFF2-40B4-BE49-F238E27FC236}">
                <a16:creationId xmlns:a16="http://schemas.microsoft.com/office/drawing/2014/main" id="{51DFEDA9-34F3-5FCF-53FA-414666EBD6AC}"/>
              </a:ext>
            </a:extLst>
          </p:cNvPr>
          <p:cNvSpPr/>
          <p:nvPr/>
        </p:nvSpPr>
        <p:spPr>
          <a:xfrm>
            <a:off x="553454" y="1129825"/>
            <a:ext cx="10724234" cy="59062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ISES</a:t>
            </a:r>
            <a:endParaRPr lang="hr-HR" sz="24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Collection of 22 Space Weather Service providers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Focussed on service provision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collaboration since more than decade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COSPAR Panel on S</a:t>
            </a:r>
            <a:r>
              <a:rPr lang="en-GB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ace Weather</a:t>
            </a:r>
            <a:endParaRPr lang="hr-HR" sz="24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Focussed on Scientific Research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Collaboration through MoU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Capacity development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H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H" sz="24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UNCOPUOS call </a:t>
            </a:r>
            <a:r>
              <a:rPr lang="en-CH" sz="24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Partnership based on core strengths of each</a:t>
            </a:r>
            <a:endParaRPr lang="en-CH" sz="2400" b="1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20671353-41EB-1805-CC8D-0BDA36016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929" y="1013827"/>
            <a:ext cx="1484568" cy="566400"/>
          </a:xfrm>
          <a:prstGeom prst="rect">
            <a:avLst/>
          </a:prstGeom>
        </p:spPr>
      </p:pic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D8C68397-2231-DAD0-D0E1-73D5B2D9C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660" y="3085146"/>
            <a:ext cx="2110359" cy="4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396013"/>
            <a:ext cx="9666532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28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International Space Weather Coordination Forum</a:t>
            </a:r>
            <a:endParaRPr lang="en-US" sz="2800" b="1" kern="1000" dirty="0">
              <a:solidFill>
                <a:srgbClr val="005BAA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375357" y="999439"/>
            <a:ext cx="11572253" cy="58987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Organized jointly with ISES and COSPAR 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November 17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2023, Geneva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/>
                <a:ea typeface="Verdana"/>
                <a:cs typeface="Arial"/>
              </a:rPr>
              <a:t>Attended by &gt;30 </a:t>
            </a:r>
            <a:r>
              <a:rPr lang="en-CH" sz="24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International </a:t>
            </a:r>
            <a:r>
              <a:rPr lang="en-CH" sz="240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Organisations</a:t>
            </a:r>
            <a:r>
              <a:rPr lang="en-CH" sz="24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en-CH" sz="2400" dirty="0">
                <a:latin typeface="Arial"/>
                <a:ea typeface="Verdana"/>
                <a:cs typeface="Arial"/>
              </a:rPr>
              <a:t>(Global, Regional, Space Agencies)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 of the international Space Weather landscape identifying primary </a:t>
            </a: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focus</a:t>
            </a:r>
            <a:r>
              <a:rPr lang="en-US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each organization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represented in the Forum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/>
                <a:ea typeface="Verdana"/>
                <a:cs typeface="Arial"/>
              </a:rPr>
              <a:t>Several</a:t>
            </a:r>
            <a:r>
              <a:rPr lang="en-US" sz="24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en-US" sz="2400" dirty="0">
                <a:latin typeface="Arial"/>
                <a:ea typeface="Verdana"/>
                <a:cs typeface="Arial"/>
              </a:rPr>
              <a:t>international organizations </a:t>
            </a:r>
            <a:r>
              <a:rPr lang="en-CH" sz="2400" dirty="0">
                <a:latin typeface="Arial"/>
                <a:ea typeface="Verdana"/>
                <a:cs typeface="Arial"/>
              </a:rPr>
              <a:t>to collabo</a:t>
            </a:r>
            <a:r>
              <a:rPr lang="en-GB" sz="2400" dirty="0" err="1">
                <a:latin typeface="Arial"/>
                <a:ea typeface="Verdana"/>
                <a:cs typeface="Arial"/>
              </a:rPr>
              <a:t>ra</a:t>
            </a:r>
            <a:r>
              <a:rPr lang="en-CH" sz="2400" dirty="0" err="1">
                <a:latin typeface="Arial"/>
                <a:ea typeface="Verdana"/>
                <a:cs typeface="Arial"/>
              </a:rPr>
              <a:t>te</a:t>
            </a:r>
            <a:r>
              <a:rPr lang="en-CH" sz="2400" dirty="0">
                <a:latin typeface="Arial"/>
                <a:ea typeface="Verdana"/>
                <a:cs typeface="Arial"/>
              </a:rPr>
              <a:t> with for </a:t>
            </a:r>
            <a:r>
              <a:rPr lang="en-CH" sz="24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coordinating ground based measurements (IAGA, IAU, URSI)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000" dirty="0">
                <a:latin typeface="Arial"/>
                <a:ea typeface="Verdana"/>
                <a:cs typeface="Times New Roman"/>
              </a:rPr>
              <a:t>a</a:t>
            </a:r>
            <a:r>
              <a:rPr lang="en-CH" sz="2000" dirty="0">
                <a:latin typeface="Arial"/>
                <a:ea typeface="Verdana"/>
                <a:cs typeface="Arial"/>
              </a:rPr>
              <a:t>pproach </a:t>
            </a:r>
            <a:r>
              <a:rPr lang="en-US" sz="2000" dirty="0">
                <a:latin typeface="Arial"/>
                <a:ea typeface="Verdana"/>
                <a:cs typeface="Arial"/>
              </a:rPr>
              <a:t>for </a:t>
            </a:r>
            <a:r>
              <a:rPr lang="en-US" sz="20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interfacing with international organizations representing major user groups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Verdana"/>
                <a:cs typeface="Arial"/>
              </a:rPr>
              <a:t>approach </a:t>
            </a:r>
            <a:r>
              <a:rPr lang="en-US" sz="20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to alignment with national/regional strategic planning activities and funding programs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Verdana"/>
                <a:cs typeface="Arial"/>
              </a:rPr>
              <a:t>plans for </a:t>
            </a:r>
            <a:r>
              <a:rPr lang="en-US" sz="20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pilot projects to </a:t>
            </a:r>
            <a:r>
              <a:rPr lang="en-CH" sz="20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advance coordination through</a:t>
            </a:r>
            <a:r>
              <a:rPr lang="en-US" sz="20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collaboration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501088" y="313717"/>
            <a:ext cx="9666532" cy="84478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28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ICAO: Pilot case of close collaboration with a user community</a:t>
            </a:r>
            <a:endParaRPr lang="en-US" sz="28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504263" y="1250730"/>
            <a:ext cx="6699922" cy="63888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Civil Aviation Organization</a:t>
            </a:r>
            <a:endParaRPr lang="hr-HR" sz="24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Included </a:t>
            </a:r>
            <a:r>
              <a:rPr lang="en-CH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SWx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the Aviation Met Information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Designated 4 Global Centres for providing Global </a:t>
            </a:r>
            <a:r>
              <a:rPr lang="en-CH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SWx</a:t>
            </a: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services to Aviation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carried out the audit of the candidate Centres (2018)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to support further developments of these services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H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to integrate required measurement infrastructure into WIGOS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H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B415A-E778-E279-5035-6CC36240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882" y="1012031"/>
            <a:ext cx="3864769" cy="5167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365CA-C206-45C1-428B-C1440B0BE27F}"/>
              </a:ext>
            </a:extLst>
          </p:cNvPr>
          <p:cNvSpPr txBox="1"/>
          <p:nvPr/>
        </p:nvSpPr>
        <p:spPr>
          <a:xfrm>
            <a:off x="7391676" y="6317827"/>
            <a:ext cx="39576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Figure: ESA/Proba-2 &amp; EUMETSAT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1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07747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2C3E92C6-E85C-44F4-D22E-319EDE4B3C23}"/>
              </a:ext>
            </a:extLst>
          </p:cNvPr>
          <p:cNvSpPr txBox="1"/>
          <p:nvPr/>
        </p:nvSpPr>
        <p:spPr>
          <a:xfrm>
            <a:off x="136124" y="789070"/>
            <a:ext cx="11922705" cy="7085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Adopt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Four-year Plan for WMO Activities related to Space Weather 2024-2027;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Commission for Observation, Infrastructure and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systems to: 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implementation of the activities identified in the FYP2024-2027; 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stablish an optimal working and coordinating structure and mechanism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ddressing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all infrastructure components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nterfacing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user communities of space weather services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collaboration with SERCOM;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Partnering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relevant organizations such as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and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COSPAR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as well as other national and international agencies; 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on the results achieved and make a proposal for future activities in this domain, to be considered by the twentieth World Meteorological Congress.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Urge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Members to support the implementation of the FYP2024-2027 with in-kind and/or financial contributions to the Space Weather Trust Fund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DD9E333B-BF6E-7AB2-F0E0-9E5AB5360B85}"/>
              </a:ext>
            </a:extLst>
          </p:cNvPr>
          <p:cNvSpPr/>
          <p:nvPr/>
        </p:nvSpPr>
        <p:spPr>
          <a:xfrm>
            <a:off x="-51088" y="197643"/>
            <a:ext cx="1227642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Recommendation</a:t>
            </a: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to EC to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1ED90-9A04-B183-5982-74F660C7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948" y="102297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3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>
            <a:extLst>
              <a:ext uri="{FF2B5EF4-FFF2-40B4-BE49-F238E27FC236}">
                <a16:creationId xmlns:a16="http://schemas.microsoft.com/office/drawing/2014/main" id="{2C3E92C6-E85C-44F4-D22E-319EDE4B3C23}"/>
              </a:ext>
            </a:extLst>
          </p:cNvPr>
          <p:cNvSpPr txBox="1"/>
          <p:nvPr/>
        </p:nvSpPr>
        <p:spPr>
          <a:xfrm>
            <a:off x="217543" y="2630396"/>
            <a:ext cx="11922705" cy="307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CH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your country has expertise in </a:t>
            </a:r>
            <a:r>
              <a:rPr lang="en-CH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pace Weather (within the NMHS or outside),</a:t>
            </a:r>
          </a:p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nominate Experts to the Expert network !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DD9E333B-BF6E-7AB2-F0E0-9E5AB5360B85}"/>
              </a:ext>
            </a:extLst>
          </p:cNvPr>
          <p:cNvSpPr/>
          <p:nvPr/>
        </p:nvSpPr>
        <p:spPr>
          <a:xfrm>
            <a:off x="40682" y="844526"/>
            <a:ext cx="1227642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Consider contributing!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1ED90-9A04-B183-5982-74F660C7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948" y="102297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1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79414" y="1180947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hr-HR" sz="44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1279414" y="2013543"/>
            <a:ext cx="8644874" cy="404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CH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Overview of related Documents at INFCOM-3</a:t>
            </a:r>
          </a:p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CH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Short history of activities related to Space Weather at WMO</a:t>
            </a:r>
            <a:endParaRPr lang="hr-HR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Short introduction to Space Weather and its impacts</a:t>
            </a:r>
            <a:endParaRPr lang="hr-HR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CH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Activities included in the Four-year </a:t>
            </a: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CH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</a:t>
            </a:r>
            <a:endParaRPr lang="hr-HR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Interaction with other International Organizations</a:t>
            </a:r>
            <a:endParaRPr lang="hr-HR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en-CH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Conclusions</a:t>
            </a:r>
          </a:p>
          <a:p>
            <a:pPr>
              <a:lnSpc>
                <a:spcPct val="150000"/>
              </a:lnSpc>
            </a:pPr>
            <a:r>
              <a:rPr lang="en-CH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 Q&amp;A</a:t>
            </a:r>
            <a:endParaRPr lang="hr-HR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2000" b="1" i="0" u="none" strike="noStrike" baseline="0" dirty="0">
              <a:solidFill>
                <a:srgbClr val="00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90422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6263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947049"/>
            <a:ext cx="893501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Related INFCOM-3 Documents 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602964"/>
            <a:ext cx="10724234" cy="50040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73152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8.1(1) </a:t>
            </a:r>
            <a:r>
              <a:rPr lang="en-US" sz="2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Amendments to </a:t>
            </a:r>
            <a:r>
              <a:rPr lang="en-US" sz="2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WIGOS Manual </a:t>
            </a:r>
            <a:r>
              <a:rPr lang="en-US" sz="2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(WMO-No. 1160)</a:t>
            </a:r>
            <a:br>
              <a:rPr lang="en-CH" sz="2800" dirty="0">
                <a:latin typeface="Arial"/>
                <a:ea typeface="Verdana"/>
                <a:cs typeface="Arial"/>
              </a:rPr>
            </a:br>
            <a:r>
              <a:rPr lang="en-CH" sz="2800" dirty="0">
                <a:latin typeface="Arial"/>
                <a:ea typeface="Verdana"/>
                <a:cs typeface="Arial"/>
              </a:rPr>
              <a:t>In Session 8.1 </a:t>
            </a:r>
            <a:br>
              <a:rPr lang="en-CH" sz="2800" dirty="0">
                <a:latin typeface="Arial"/>
                <a:ea typeface="Verdana"/>
                <a:cs typeface="Arial"/>
              </a:rPr>
            </a:br>
            <a:r>
              <a:rPr lang="en-CH" sz="2800" dirty="0">
                <a:latin typeface="Arial"/>
                <a:ea typeface="Verdana"/>
                <a:cs typeface="Arial"/>
              </a:rPr>
              <a:t>Integrated WMO Global Observing System – networks</a:t>
            </a:r>
            <a:br>
              <a:rPr lang="en-CH" sz="2800" dirty="0">
                <a:latin typeface="Arial"/>
                <a:ea typeface="Verdana"/>
                <a:cs typeface="Arial"/>
              </a:rPr>
            </a:br>
            <a:r>
              <a:rPr lang="en-US" sz="2800" dirty="0">
                <a:latin typeface="Arial"/>
                <a:ea typeface="Verdana"/>
                <a:cs typeface="Arial"/>
              </a:rPr>
              <a:t>[ Initial inclusion of Observing system for Space Weather; attributes to be included in future updates. ]</a:t>
            </a:r>
            <a:endParaRPr lang="en-US" dirty="0"/>
          </a:p>
          <a:p>
            <a:pPr marL="73152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28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8.5(2)</a:t>
            </a:r>
            <a:r>
              <a:rPr lang="en-CH" sz="2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Four-year Plan for WMO Activities related to Space Weather 2024-2027</a:t>
            </a:r>
            <a:br>
              <a:rPr lang="en-CH" sz="2800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</a:br>
            <a:r>
              <a:rPr lang="en-CH" sz="2800" dirty="0">
                <a:latin typeface="Arial"/>
                <a:ea typeface="Verdana"/>
                <a:cs typeface="Arial"/>
              </a:rPr>
              <a:t>In Session 8.5 Cross-systems</a:t>
            </a:r>
          </a:p>
          <a:p>
            <a:pPr marL="73152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53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88F7638-8837-E0D4-BC33-D34E58085B68}"/>
              </a:ext>
            </a:extLst>
          </p:cNvPr>
          <p:cNvSpPr/>
          <p:nvPr/>
        </p:nvSpPr>
        <p:spPr>
          <a:xfrm>
            <a:off x="8128254" y="2842036"/>
            <a:ext cx="607312" cy="249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505964"/>
            <a:ext cx="7642660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Space Weather at WMO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816324"/>
            <a:ext cx="10724234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CC07B5-46BF-697A-EF2C-BFF5D0742AB7}"/>
              </a:ext>
            </a:extLst>
          </p:cNvPr>
          <p:cNvCxnSpPr>
            <a:cxnSpLocks/>
          </p:cNvCxnSpPr>
          <p:nvPr/>
        </p:nvCxnSpPr>
        <p:spPr>
          <a:xfrm flipV="1">
            <a:off x="243840" y="3157728"/>
            <a:ext cx="11442192" cy="9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D1122-6AF9-7958-5DCC-398245886DAD}"/>
              </a:ext>
            </a:extLst>
          </p:cNvPr>
          <p:cNvCxnSpPr/>
          <p:nvPr/>
        </p:nvCxnSpPr>
        <p:spPr>
          <a:xfrm>
            <a:off x="1176528" y="2804161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3C3C5B-E2CA-9FA3-4953-DDCC5D3706AB}"/>
              </a:ext>
            </a:extLst>
          </p:cNvPr>
          <p:cNvCxnSpPr/>
          <p:nvPr/>
        </p:nvCxnSpPr>
        <p:spPr>
          <a:xfrm>
            <a:off x="3194304" y="2945544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6AB9D8-9357-6302-9D43-7B45994AED18}"/>
              </a:ext>
            </a:extLst>
          </p:cNvPr>
          <p:cNvCxnSpPr/>
          <p:nvPr/>
        </p:nvCxnSpPr>
        <p:spPr>
          <a:xfrm>
            <a:off x="9406126" y="2810257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CC0817-7889-4FE0-AFAE-03A3A318DEC8}"/>
              </a:ext>
            </a:extLst>
          </p:cNvPr>
          <p:cNvCxnSpPr/>
          <p:nvPr/>
        </p:nvCxnSpPr>
        <p:spPr>
          <a:xfrm>
            <a:off x="7333486" y="2920739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5AF19B-C666-15EB-A61C-429A57BF9A2A}"/>
              </a:ext>
            </a:extLst>
          </p:cNvPr>
          <p:cNvCxnSpPr/>
          <p:nvPr/>
        </p:nvCxnSpPr>
        <p:spPr>
          <a:xfrm>
            <a:off x="5279134" y="2804161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30B20B-FD81-C20C-570B-56D918753FD7}"/>
              </a:ext>
            </a:extLst>
          </p:cNvPr>
          <p:cNvSpPr txBox="1"/>
          <p:nvPr/>
        </p:nvSpPr>
        <p:spPr>
          <a:xfrm>
            <a:off x="3008377" y="3427128"/>
            <a:ext cx="30053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H" dirty="0"/>
              <a:t>2011 Cg-16</a:t>
            </a:r>
            <a:br>
              <a:rPr lang="en-CH" dirty="0"/>
            </a:br>
            <a:r>
              <a:rPr lang="en-GB" dirty="0"/>
              <a:t>Space</a:t>
            </a:r>
            <a:r>
              <a:rPr lang="en-CH" dirty="0"/>
              <a:t> Weather in RRR</a:t>
            </a:r>
          </a:p>
          <a:p>
            <a:r>
              <a:rPr lang="en-CH" dirty="0"/>
              <a:t>and part of Space Programme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80C98-DAD5-146F-F3E8-76021ED26C57}"/>
              </a:ext>
            </a:extLst>
          </p:cNvPr>
          <p:cNvSpPr txBox="1"/>
          <p:nvPr/>
        </p:nvSpPr>
        <p:spPr>
          <a:xfrm>
            <a:off x="5021957" y="1292919"/>
            <a:ext cx="280916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H" dirty="0"/>
              <a:t>2015 Cg-17</a:t>
            </a:r>
            <a:br>
              <a:rPr lang="en-CH" dirty="0"/>
            </a:br>
            <a:r>
              <a:rPr lang="en-CH" dirty="0"/>
              <a:t>draft Four-year Plan for WMO Activities related to </a:t>
            </a:r>
            <a:r>
              <a:rPr lang="en-CH"/>
              <a:t>Space Weather 2016-2019</a:t>
            </a:r>
            <a:endParaRPr lang="en-CH" dirty="0"/>
          </a:p>
          <a:p>
            <a:r>
              <a:rPr lang="en-CH" dirty="0"/>
              <a:t>(later adopted at EC-68)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22F84-A0E2-FDD6-EACA-9E3088B552CB}"/>
              </a:ext>
            </a:extLst>
          </p:cNvPr>
          <p:cNvSpPr txBox="1"/>
          <p:nvPr/>
        </p:nvSpPr>
        <p:spPr>
          <a:xfrm>
            <a:off x="7097267" y="3373207"/>
            <a:ext cx="2915066" cy="1207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H" dirty="0"/>
              <a:t>2019 Cg-18</a:t>
            </a:r>
            <a:br>
              <a:rPr lang="en-CH" dirty="0"/>
            </a:br>
            <a:r>
              <a:rPr lang="en-CH" dirty="0"/>
              <a:t>Four-year Plan for WMO activities </a:t>
            </a:r>
            <a:r>
              <a:rPr lang="en-CH"/>
              <a:t>related to Space Weather 2020-2023</a:t>
            </a:r>
            <a:endParaRPr lang="en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95743-4365-0676-50A5-5E3EA7F33FD9}"/>
              </a:ext>
            </a:extLst>
          </p:cNvPr>
          <p:cNvSpPr txBox="1"/>
          <p:nvPr/>
        </p:nvSpPr>
        <p:spPr>
          <a:xfrm>
            <a:off x="943356" y="1354045"/>
            <a:ext cx="317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CH" dirty="0"/>
              <a:t>2008 </a:t>
            </a:r>
            <a:br>
              <a:rPr lang="en-CH" dirty="0"/>
            </a:br>
            <a:r>
              <a:rPr lang="en-US" dirty="0"/>
              <a:t>The Potential Role of WMO in Space Weather </a:t>
            </a:r>
            <a:br>
              <a:rPr lang="en-CH" dirty="0"/>
            </a:br>
            <a:r>
              <a:rPr lang="en-US" dirty="0"/>
              <a:t>(SP-5, April 2008) </a:t>
            </a:r>
            <a:br>
              <a:rPr lang="en-CH" dirty="0"/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/>
                <a:cs typeface="Arial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/>
                <a:cs typeface="Arial"/>
                <a:hlinkClick r:id="rId3"/>
              </a:rPr>
              <a:t>WMO/TD-No. 1482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/>
                <a:cs typeface="Arial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/>
              <a:cs typeface="Arial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C3E4E8E-FE27-E283-FD4F-AE62B115AA65}"/>
              </a:ext>
            </a:extLst>
          </p:cNvPr>
          <p:cNvSpPr/>
          <p:nvPr/>
        </p:nvSpPr>
        <p:spPr>
          <a:xfrm rot="5400000">
            <a:off x="4047743" y="3688080"/>
            <a:ext cx="377952" cy="20726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46879AE-AC75-1627-0CE9-CB1769D79C20}"/>
              </a:ext>
            </a:extLst>
          </p:cNvPr>
          <p:cNvSpPr/>
          <p:nvPr/>
        </p:nvSpPr>
        <p:spPr>
          <a:xfrm rot="5400000">
            <a:off x="6382511" y="3425950"/>
            <a:ext cx="377952" cy="259689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5433BAA-0F9D-34AA-1C85-8856DD175A4E}"/>
              </a:ext>
            </a:extLst>
          </p:cNvPr>
          <p:cNvSpPr/>
          <p:nvPr/>
        </p:nvSpPr>
        <p:spPr>
          <a:xfrm rot="5400000">
            <a:off x="9784076" y="3730751"/>
            <a:ext cx="377952" cy="20726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13AB1-04DB-9672-8624-F9E66DAE4820}"/>
              </a:ext>
            </a:extLst>
          </p:cNvPr>
          <p:cNvSpPr txBox="1"/>
          <p:nvPr/>
        </p:nvSpPr>
        <p:spPr>
          <a:xfrm>
            <a:off x="3476242" y="4992624"/>
            <a:ext cx="1520953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>
                <a:solidFill>
                  <a:srgbClr val="005A9C"/>
                </a:solidFill>
              </a:rPr>
              <a:t>ICTSW</a:t>
            </a:r>
            <a:endParaRPr lang="en-GB" dirty="0">
              <a:solidFill>
                <a:srgbClr val="005A9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49B17-A015-787C-BC31-7D91BDFF18A8}"/>
              </a:ext>
            </a:extLst>
          </p:cNvPr>
          <p:cNvSpPr txBox="1"/>
          <p:nvPr/>
        </p:nvSpPr>
        <p:spPr>
          <a:xfrm>
            <a:off x="5801865" y="4956047"/>
            <a:ext cx="1520953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>
                <a:solidFill>
                  <a:srgbClr val="005A9C"/>
                </a:solidFill>
              </a:rPr>
              <a:t>IPT-</a:t>
            </a:r>
            <a:r>
              <a:rPr lang="en-CH" dirty="0" err="1">
                <a:solidFill>
                  <a:srgbClr val="005A9C"/>
                </a:solidFill>
              </a:rPr>
              <a:t>SWeISS</a:t>
            </a:r>
            <a:endParaRPr lang="en-GB" dirty="0">
              <a:solidFill>
                <a:srgbClr val="005A9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C9198C-EF2B-8DBD-ED5C-E421E69FEBBB}"/>
              </a:ext>
            </a:extLst>
          </p:cNvPr>
          <p:cNvSpPr txBox="1"/>
          <p:nvPr/>
        </p:nvSpPr>
        <p:spPr>
          <a:xfrm>
            <a:off x="9212575" y="4943854"/>
            <a:ext cx="1520953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>
                <a:solidFill>
                  <a:srgbClr val="005A9C"/>
                </a:solidFill>
              </a:rPr>
              <a:t>ET-SWx</a:t>
            </a:r>
            <a:endParaRPr lang="en-GB" dirty="0">
              <a:solidFill>
                <a:srgbClr val="005A9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15B9D-77A0-1BA5-720F-D8747DDEEDFE}"/>
              </a:ext>
            </a:extLst>
          </p:cNvPr>
          <p:cNvSpPr txBox="1"/>
          <p:nvPr/>
        </p:nvSpPr>
        <p:spPr>
          <a:xfrm>
            <a:off x="7739631" y="1918706"/>
            <a:ext cx="194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dirty="0"/>
              <a:t>2023 Cg-19</a:t>
            </a:r>
          </a:p>
          <a:p>
            <a:pPr algn="r"/>
            <a:r>
              <a:rPr lang="en-CH" dirty="0"/>
              <a:t>Keep Resolution 53 (Cg-18) in force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B3C9D4-A169-85F4-EF40-044F611BBDFB}"/>
              </a:ext>
            </a:extLst>
          </p:cNvPr>
          <p:cNvCxnSpPr>
            <a:cxnSpLocks/>
          </p:cNvCxnSpPr>
          <p:nvPr/>
        </p:nvCxnSpPr>
        <p:spPr>
          <a:xfrm>
            <a:off x="9973051" y="1881394"/>
            <a:ext cx="0" cy="1451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E05345-4B38-8B94-B5FD-BE2F121DC3EE}"/>
              </a:ext>
            </a:extLst>
          </p:cNvPr>
          <p:cNvSpPr txBox="1"/>
          <p:nvPr/>
        </p:nvSpPr>
        <p:spPr>
          <a:xfrm>
            <a:off x="8153379" y="925896"/>
            <a:ext cx="363934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H" dirty="0"/>
              <a:t>2024 EC-78</a:t>
            </a:r>
            <a:br>
              <a:rPr lang="en-CH" dirty="0"/>
            </a:br>
            <a:r>
              <a:rPr lang="en-CH" dirty="0">
                <a:solidFill>
                  <a:schemeClr val="bg1">
                    <a:lumMod val="65000"/>
                  </a:schemeClr>
                </a:solidFill>
              </a:rPr>
              <a:t>Four-year Plan for WMO activities </a:t>
            </a:r>
            <a:r>
              <a:rPr lang="en-CH">
                <a:solidFill>
                  <a:schemeClr val="bg1">
                    <a:lumMod val="65000"/>
                  </a:schemeClr>
                </a:solidFill>
              </a:rPr>
              <a:t>related to Space Weather 2024-2027</a:t>
            </a:r>
            <a:endParaRPr lang="en-CH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D2F2B-61D5-6140-1596-EEED1B16C4AE}"/>
              </a:ext>
            </a:extLst>
          </p:cNvPr>
          <p:cNvSpPr txBox="1"/>
          <p:nvPr/>
        </p:nvSpPr>
        <p:spPr>
          <a:xfrm>
            <a:off x="7739631" y="5269914"/>
            <a:ext cx="139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WMO Reform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8F906-B8D4-3746-0934-648DE3571379}"/>
              </a:ext>
            </a:extLst>
          </p:cNvPr>
          <p:cNvSpPr txBox="1"/>
          <p:nvPr/>
        </p:nvSpPr>
        <p:spPr>
          <a:xfrm>
            <a:off x="2611494" y="6109200"/>
            <a:ext cx="9324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All previous Four-year plans available at </a:t>
            </a:r>
            <a:r>
              <a:rPr lang="en-US" dirty="0">
                <a:cs typeface="Calibri"/>
                <a:hlinkClick r:id="rId4"/>
              </a:rPr>
              <a:t>ET-SWx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7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322503" y="473730"/>
            <a:ext cx="8304519" cy="13274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 Space Weather is part of  </a:t>
            </a:r>
            <a:r>
              <a:rPr lang="en-CH" sz="44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  <a:hlinkClick r:id="rId3"/>
              </a:rPr>
              <a:t>WMO Strategic Plan 2024-2027</a:t>
            </a:r>
            <a:r>
              <a:rPr lang="en-CH" sz="44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 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503350" y="2388875"/>
            <a:ext cx="10724234" cy="47099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CH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 Weather 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included in multiple WMO activities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Part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WMO Rolling Review of Observing Requirements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since 2011 </a:t>
            </a:r>
            <a:br>
              <a:rPr lang="en-C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and an integral part of WIGOS and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WIGOS Vision 2040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Vlab Strategy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Unified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olicy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Cataloguing of Hazardous events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(ET-CHE)</a:t>
            </a:r>
            <a:endParaRPr lang="en-CH" sz="2000" b="0" i="0" u="none" strike="noStrike" kern="1200" cap="none" spc="0" normalizeH="0" baseline="0" noProof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CH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But actual integration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Space Weather in WMO regulations and systems </a:t>
            </a:r>
            <a:endParaRPr lang="en-CH" sz="20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still largely remains to be implemented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CH" sz="24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2" name="Picture 2" descr="A person holding a flashlight in a desert&#10;&#10;Description automatically generated">
            <a:extLst>
              <a:ext uri="{FF2B5EF4-FFF2-40B4-BE49-F238E27FC236}">
                <a16:creationId xmlns:a16="http://schemas.microsoft.com/office/drawing/2014/main" id="{0EBC6E7F-A0DF-F457-FD1A-4D739783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12" y="0"/>
            <a:ext cx="4044662" cy="51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DD546-0AA4-4136-3991-F3F8A1C97B7C}"/>
              </a:ext>
            </a:extLst>
          </p:cNvPr>
          <p:cNvSpPr txBox="1"/>
          <p:nvPr/>
        </p:nvSpPr>
        <p:spPr>
          <a:xfrm>
            <a:off x="425885" y="1465545"/>
            <a:ext cx="799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8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 physical and phenomenological state of the natural space environment, including the Sun and the interplanetary and planetary environments.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3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803000"/>
            <a:ext cx="10501684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CH" sz="4400" b="1" kern="1000" dirty="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Overall content of the Four-year Plan</a:t>
            </a:r>
            <a:endParaRPr lang="en-US" sz="4400" b="1" kern="1000" dirty="0">
              <a:solidFill>
                <a:srgbClr val="005BAA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602964"/>
            <a:ext cx="10724234" cy="48081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kumimoji="0" lang="en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pdate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the previous Four year plans: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Set general aims and objectives: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availability to Members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omote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kumimoji="0" lang="en-CH" sz="240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facilitate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development and enhancement </a:t>
            </a:r>
            <a:r>
              <a:rPr kumimoji="0" lang="en-CH" sz="240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capabilities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Make use of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synergies with operational meteorology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Gradual shift from general aims to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concrete implementation activities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integration into WMO regulation and systems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Coordination and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collaboration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other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Organizations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58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Short introduction to Space Weather and its impacts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D662A-5657-B574-F889-D078BD6E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9</a:t>
            </a:fld>
            <a:endParaRPr lang="fi-FI"/>
          </a:p>
        </p:txBody>
      </p:sp>
      <p:pic>
        <p:nvPicPr>
          <p:cNvPr id="1026" name="Picture 2" descr="NOAA launches research on next generation of high performance weather, climate models">
            <a:extLst>
              <a:ext uri="{FF2B5EF4-FFF2-40B4-BE49-F238E27FC236}">
                <a16:creationId xmlns:a16="http://schemas.microsoft.com/office/drawing/2014/main" id="{D1705A21-DE70-1006-42F0-EF953CD1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2" y="1635004"/>
            <a:ext cx="5276198" cy="41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pacecraft monitoring the Sun">
            <a:extLst>
              <a:ext uri="{FF2B5EF4-FFF2-40B4-BE49-F238E27FC236}">
                <a16:creationId xmlns:a16="http://schemas.microsoft.com/office/drawing/2014/main" id="{A4ECA1A8-07E4-74B9-AEA4-B8C9AB43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42" y="1635004"/>
            <a:ext cx="6299356" cy="35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A185D-4AF5-42B8-AAFC-B55500732220}"/>
              </a:ext>
            </a:extLst>
          </p:cNvPr>
          <p:cNvSpPr txBox="1"/>
          <p:nvPr/>
        </p:nvSpPr>
        <p:spPr>
          <a:xfrm>
            <a:off x="1586564" y="529391"/>
            <a:ext cx="81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rgbClr val="005A9C"/>
                </a:solidFill>
              </a:rPr>
              <a:t>Weather</a:t>
            </a:r>
            <a:r>
              <a:rPr lang="fi-FI" sz="2400" dirty="0">
                <a:solidFill>
                  <a:srgbClr val="005A9C"/>
                </a:solidFill>
              </a:rPr>
              <a:t> and </a:t>
            </a:r>
            <a:r>
              <a:rPr lang="fi-FI" sz="2400" dirty="0" err="1">
                <a:solidFill>
                  <a:srgbClr val="005A9C"/>
                </a:solidFill>
              </a:rPr>
              <a:t>climate</a:t>
            </a:r>
            <a:r>
              <a:rPr lang="fi-FI" sz="2400" dirty="0">
                <a:solidFill>
                  <a:srgbClr val="005A9C"/>
                </a:solidFill>
              </a:rPr>
              <a:t> in </a:t>
            </a:r>
            <a:r>
              <a:rPr lang="fi-FI" sz="2400" dirty="0" err="1">
                <a:solidFill>
                  <a:srgbClr val="005A9C"/>
                </a:solidFill>
              </a:rPr>
              <a:t>the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atmosphere</a:t>
            </a:r>
            <a:r>
              <a:rPr lang="fi-FI" sz="2400" dirty="0">
                <a:solidFill>
                  <a:srgbClr val="005A9C"/>
                </a:solidFill>
              </a:rPr>
              <a:t> and </a:t>
            </a:r>
            <a:r>
              <a:rPr lang="fi-FI" sz="2400" dirty="0" err="1">
                <a:solidFill>
                  <a:srgbClr val="005A9C"/>
                </a:solidFill>
              </a:rPr>
              <a:t>space</a:t>
            </a:r>
            <a:r>
              <a:rPr lang="fi-FI" sz="2400" dirty="0">
                <a:solidFill>
                  <a:srgbClr val="005A9C"/>
                </a:solidFill>
              </a:rPr>
              <a:t> –</a:t>
            </a:r>
          </a:p>
          <a:p>
            <a:r>
              <a:rPr lang="fi-FI" sz="2400" dirty="0" err="1">
                <a:solidFill>
                  <a:srgbClr val="005A9C"/>
                </a:solidFill>
              </a:rPr>
              <a:t>Both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impacted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by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interactions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between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different</a:t>
            </a:r>
            <a:r>
              <a:rPr lang="fi-FI" sz="2400" dirty="0">
                <a:solidFill>
                  <a:srgbClr val="005A9C"/>
                </a:solidFill>
              </a:rPr>
              <a:t> </a:t>
            </a:r>
            <a:r>
              <a:rPr lang="fi-FI" sz="2400" dirty="0" err="1">
                <a:solidFill>
                  <a:srgbClr val="005A9C"/>
                </a:solidFill>
              </a:rPr>
              <a:t>regimes</a:t>
            </a:r>
            <a:endParaRPr lang="fi-FI" sz="2400" dirty="0">
              <a:solidFill>
                <a:srgbClr val="005A9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5B7AC-8099-8ADC-30C1-C9938EAA202B}"/>
              </a:ext>
            </a:extLst>
          </p:cNvPr>
          <p:cNvSpPr txBox="1"/>
          <p:nvPr/>
        </p:nvSpPr>
        <p:spPr>
          <a:xfrm flipH="1">
            <a:off x="8201872" y="6407721"/>
            <a:ext cx="2858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/>
              <a:t>Figures: NOAA </a:t>
            </a:r>
            <a:r>
              <a:rPr lang="en-CH" sz="1600" i="1" dirty="0"/>
              <a:t>and</a:t>
            </a:r>
            <a:r>
              <a:rPr lang="fi-FI" sz="1600" i="1" dirty="0"/>
              <a:t> ESA</a:t>
            </a:r>
          </a:p>
        </p:txBody>
      </p:sp>
    </p:spTree>
    <p:extLst>
      <p:ext uri="{BB962C8B-B14F-4D97-AF65-F5344CB8AC3E}">
        <p14:creationId xmlns:p14="http://schemas.microsoft.com/office/powerpoint/2010/main" val="406059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d876b-62cc-43bb-abc1-9d013efad75e">
      <UserInfo>
        <DisplayName>Albert Fischer</DisplayName>
        <AccountId>241945</AccountId>
        <AccountType/>
      </UserInfo>
      <UserInfo>
        <DisplayName>Krunoslav PREMEC</DisplayName>
        <AccountId>55652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3F956E-AF6C-4526-9CC4-E79B885590AA}"/>
</file>

<file path=customXml/itemProps2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schemas.microsoft.com/office/2006/metadata/properties"/>
    <ds:schemaRef ds:uri="http://schemas.microsoft.com/office/infopath/2007/PartnerControls"/>
    <ds:schemaRef ds:uri="0238f0ac-9b23-40a1-9bea-3608b3f97744"/>
    <ds:schemaRef ds:uri="9dd362d0-63f2-4e3c-ac06-664d054c738d"/>
    <ds:schemaRef ds:uri="96d886eb-95f6-47f3-bdfb-70dab5061c60"/>
    <ds:schemaRef ds:uri="3c76eea2-c21a-46e1-8f98-cfc2ba460d51"/>
    <ds:schemaRef ds:uri="http://schemas.microsoft.com/sharepoint/v3"/>
    <ds:schemaRef ds:uri="32697be0-4917-4b48-9b03-a68f538f31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1767</Words>
  <Application>Microsoft Office PowerPoint</Application>
  <PresentationFormat>Widescreen</PresentationFormat>
  <Paragraphs>207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introduction to Space Weather and its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of the Four Year Plan for WMO Activities related to Space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Collaboration with other International Organizations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Jesse Andries</cp:lastModifiedBy>
  <cp:revision>200</cp:revision>
  <dcterms:created xsi:type="dcterms:W3CDTF">2024-01-11T14:19:20Z</dcterms:created>
  <dcterms:modified xsi:type="dcterms:W3CDTF">2024-03-26T15:31:04Z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